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21"/>
    <p:restoredTop sz="95470"/>
  </p:normalViewPr>
  <p:slideViewPr>
    <p:cSldViewPr snapToGrid="0" snapToObjects="1">
      <p:cViewPr varScale="1">
        <p:scale>
          <a:sx n="89" d="100"/>
          <a:sy n="89" d="100"/>
        </p:scale>
        <p:origin x="50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8D87EE-22F7-C148-BEE0-D47D221987EB}" type="doc">
      <dgm:prSet loTypeId="urn:microsoft.com/office/officeart/2005/8/layout/pyramid2" loCatId="" qsTypeId="urn:microsoft.com/office/officeart/2005/8/quickstyle/simple1" qsCatId="simple" csTypeId="urn:microsoft.com/office/officeart/2005/8/colors/accent1_2" csCatId="accent1" phldr="1"/>
      <dgm:spPr/>
    </dgm:pt>
    <dgm:pt modelId="{DEB69978-E10A-CA46-9A8D-C04FCF5D4DDF}">
      <dgm:prSet phldrT="[Texte]" custT="1"/>
      <dgm:spPr/>
      <dgm:t>
        <a:bodyPr/>
        <a:lstStyle/>
        <a:p>
          <a:r>
            <a:rPr lang="fr-FR" sz="2000" dirty="0" err="1" smtClean="0"/>
            <a:t>Surcotisations</a:t>
          </a:r>
          <a:r>
            <a:rPr lang="fr-FR" sz="2000" dirty="0" smtClean="0"/>
            <a:t> </a:t>
          </a:r>
          <a:r>
            <a:rPr lang="fr-FR" sz="2000" dirty="0"/>
            <a:t>employeurs environ 22,5%</a:t>
          </a:r>
        </a:p>
      </dgm:t>
    </dgm:pt>
    <dgm:pt modelId="{88682E5F-43FD-964D-8F05-81D78EE38A0A}" type="parTrans" cxnId="{AAAAC7BC-4627-394B-9583-0E30CE57FD4A}">
      <dgm:prSet/>
      <dgm:spPr/>
      <dgm:t>
        <a:bodyPr/>
        <a:lstStyle/>
        <a:p>
          <a:endParaRPr lang="fr-FR"/>
        </a:p>
      </dgm:t>
    </dgm:pt>
    <dgm:pt modelId="{3EA2551A-117B-7E4B-A93A-510CF3A7FBC2}" type="sibTrans" cxnId="{AAAAC7BC-4627-394B-9583-0E30CE57FD4A}">
      <dgm:prSet/>
      <dgm:spPr/>
      <dgm:t>
        <a:bodyPr/>
        <a:lstStyle/>
        <a:p>
          <a:endParaRPr lang="fr-FR"/>
        </a:p>
      </dgm:t>
    </dgm:pt>
    <dgm:pt modelId="{6ABDCE4C-7887-2B4C-BBF5-A5A74DDB248A}">
      <dgm:prSet phldrT="[Texte]"/>
      <dgm:spPr/>
      <dgm:t>
        <a:bodyPr/>
        <a:lstStyle/>
        <a:p>
          <a:r>
            <a:rPr lang="fr-FR" dirty="0"/>
            <a:t>Cotisations patronales CNAV + </a:t>
          </a:r>
          <a:r>
            <a:rPr lang="fr-FR" dirty="0" smtClean="0"/>
            <a:t>AGIRC-ARCCO </a:t>
          </a:r>
          <a:r>
            <a:rPr lang="fr-FR" dirty="0"/>
            <a:t>environ 15%</a:t>
          </a:r>
        </a:p>
      </dgm:t>
    </dgm:pt>
    <dgm:pt modelId="{581A01B4-7E0A-124C-AF4B-D73A135EEC10}" type="parTrans" cxnId="{85150B43-B6EE-094B-910C-9D7D25E3F780}">
      <dgm:prSet/>
      <dgm:spPr/>
      <dgm:t>
        <a:bodyPr/>
        <a:lstStyle/>
        <a:p>
          <a:endParaRPr lang="fr-FR"/>
        </a:p>
      </dgm:t>
    </dgm:pt>
    <dgm:pt modelId="{3973993E-15E4-2547-BBA5-62F55D948AF4}" type="sibTrans" cxnId="{85150B43-B6EE-094B-910C-9D7D25E3F780}">
      <dgm:prSet/>
      <dgm:spPr/>
      <dgm:t>
        <a:bodyPr/>
        <a:lstStyle/>
        <a:p>
          <a:endParaRPr lang="fr-FR"/>
        </a:p>
      </dgm:t>
    </dgm:pt>
    <dgm:pt modelId="{B830A674-BB23-AA42-82EE-2508075BF394}">
      <dgm:prSet phldrT="[Texte]" custT="1"/>
      <dgm:spPr/>
      <dgm:t>
        <a:bodyPr/>
        <a:lstStyle/>
        <a:p>
          <a:r>
            <a:rPr lang="fr-FR" sz="1800" dirty="0"/>
            <a:t>Cotisations </a:t>
          </a:r>
          <a:r>
            <a:rPr lang="fr-FR" sz="1800" dirty="0" smtClean="0"/>
            <a:t>salariales environ 12,5% </a:t>
          </a:r>
        </a:p>
        <a:p>
          <a:r>
            <a:rPr lang="fr-FR" sz="1800" dirty="0" smtClean="0"/>
            <a:t>(11% CNAV/AGIRC-ARCCO et 1,5% de </a:t>
          </a:r>
          <a:r>
            <a:rPr lang="fr-FR" sz="1800" dirty="0" err="1" smtClean="0"/>
            <a:t>surcotisation</a:t>
          </a:r>
          <a:r>
            <a:rPr lang="fr-FR" sz="1800" dirty="0" smtClean="0"/>
            <a:t>)</a:t>
          </a:r>
          <a:endParaRPr lang="fr-FR" sz="1800" dirty="0"/>
        </a:p>
      </dgm:t>
    </dgm:pt>
    <dgm:pt modelId="{251B7FCB-ABC0-A049-BA6F-D3F9B32014F2}" type="parTrans" cxnId="{6CA9802F-E16B-ED46-B1A4-CF5508F0CA73}">
      <dgm:prSet/>
      <dgm:spPr/>
      <dgm:t>
        <a:bodyPr/>
        <a:lstStyle/>
        <a:p>
          <a:endParaRPr lang="fr-FR"/>
        </a:p>
      </dgm:t>
    </dgm:pt>
    <dgm:pt modelId="{30074C04-41B4-D04D-874E-8C1EAA0E99F1}" type="sibTrans" cxnId="{6CA9802F-E16B-ED46-B1A4-CF5508F0CA73}">
      <dgm:prSet/>
      <dgm:spPr/>
      <dgm:t>
        <a:bodyPr/>
        <a:lstStyle/>
        <a:p>
          <a:endParaRPr lang="fr-FR"/>
        </a:p>
      </dgm:t>
    </dgm:pt>
    <dgm:pt modelId="{D6826A15-2AD9-1644-922B-4D124A4B5BC2}">
      <dgm:prSet phldrT="[Texte]" custT="1"/>
      <dgm:spPr/>
      <dgm:t>
        <a:bodyPr/>
        <a:lstStyle/>
        <a:p>
          <a:r>
            <a:rPr lang="fr-FR" sz="2400" b="1" dirty="0" smtClean="0"/>
            <a:t>Au total  : </a:t>
          </a:r>
          <a:r>
            <a:rPr lang="fr-FR" sz="2400" b="1" dirty="0"/>
            <a:t>environ 50% de cotisations</a:t>
          </a:r>
        </a:p>
      </dgm:t>
    </dgm:pt>
    <dgm:pt modelId="{A1BC1A04-89D1-F149-B0A5-4142DBDAE7B5}" type="parTrans" cxnId="{4D5EEE33-B6E8-0544-BBB5-785B28B34863}">
      <dgm:prSet/>
      <dgm:spPr/>
      <dgm:t>
        <a:bodyPr/>
        <a:lstStyle/>
        <a:p>
          <a:endParaRPr lang="fr-FR"/>
        </a:p>
      </dgm:t>
    </dgm:pt>
    <dgm:pt modelId="{EFE65301-5CEB-6147-A99A-7DDDE29FA1A1}" type="sibTrans" cxnId="{4D5EEE33-B6E8-0544-BBB5-785B28B34863}">
      <dgm:prSet/>
      <dgm:spPr/>
      <dgm:t>
        <a:bodyPr/>
        <a:lstStyle/>
        <a:p>
          <a:endParaRPr lang="fr-FR"/>
        </a:p>
      </dgm:t>
    </dgm:pt>
    <dgm:pt modelId="{6681F341-9A47-0A4D-834F-A541F0E360D6}" type="pres">
      <dgm:prSet presAssocID="{708D87EE-22F7-C148-BEE0-D47D221987EB}" presName="compositeShape" presStyleCnt="0">
        <dgm:presLayoutVars>
          <dgm:dir/>
          <dgm:resizeHandles/>
        </dgm:presLayoutVars>
      </dgm:prSet>
      <dgm:spPr/>
    </dgm:pt>
    <dgm:pt modelId="{5BB1449E-6AEB-FC4D-A2A2-0D5CCF75968F}" type="pres">
      <dgm:prSet presAssocID="{708D87EE-22F7-C148-BEE0-D47D221987EB}" presName="pyramid" presStyleLbl="node1" presStyleIdx="0" presStyleCnt="1"/>
      <dgm:spPr/>
    </dgm:pt>
    <dgm:pt modelId="{B12FB5C6-83E9-7B4A-83E7-21C43C043B89}" type="pres">
      <dgm:prSet presAssocID="{708D87EE-22F7-C148-BEE0-D47D221987EB}" presName="theList" presStyleCnt="0"/>
      <dgm:spPr/>
    </dgm:pt>
    <dgm:pt modelId="{D8FDCFA0-6C01-0443-943F-CC48C95056E1}" type="pres">
      <dgm:prSet presAssocID="{DEB69978-E10A-CA46-9A8D-C04FCF5D4DDF}" presName="aNode" presStyleLbl="fgAcc1" presStyleIdx="0" presStyleCnt="4" custScaleX="116671" custScaleY="157161" custLinFactY="238331" custLinFactNeighborX="6085" custLinFactNeighborY="300000">
        <dgm:presLayoutVars>
          <dgm:bulletEnabled val="1"/>
        </dgm:presLayoutVars>
      </dgm:prSet>
      <dgm:spPr/>
      <dgm:t>
        <a:bodyPr/>
        <a:lstStyle/>
        <a:p>
          <a:endParaRPr lang="fr-FR"/>
        </a:p>
      </dgm:t>
    </dgm:pt>
    <dgm:pt modelId="{04B034F8-5B22-FA4B-BF52-6A83B64715CD}" type="pres">
      <dgm:prSet presAssocID="{DEB69978-E10A-CA46-9A8D-C04FCF5D4DDF}" presName="aSpace" presStyleCnt="0"/>
      <dgm:spPr/>
    </dgm:pt>
    <dgm:pt modelId="{9BCFB245-19BB-C543-8F78-CE483493BCCB}" type="pres">
      <dgm:prSet presAssocID="{6ABDCE4C-7887-2B4C-BBF5-A5A74DDB248A}" presName="aNode" presStyleLbl="fgAcc1" presStyleIdx="1" presStyleCnt="4" custScaleX="134721" custScaleY="155430" custLinFactY="245598" custLinFactNeighborX="-2596" custLinFactNeighborY="300000">
        <dgm:presLayoutVars>
          <dgm:bulletEnabled val="1"/>
        </dgm:presLayoutVars>
      </dgm:prSet>
      <dgm:spPr/>
      <dgm:t>
        <a:bodyPr/>
        <a:lstStyle/>
        <a:p>
          <a:endParaRPr lang="fr-FR"/>
        </a:p>
      </dgm:t>
    </dgm:pt>
    <dgm:pt modelId="{D7F45624-C54D-A043-A4DF-12E856B41E28}" type="pres">
      <dgm:prSet presAssocID="{6ABDCE4C-7887-2B4C-BBF5-A5A74DDB248A}" presName="aSpace" presStyleCnt="0"/>
      <dgm:spPr/>
    </dgm:pt>
    <dgm:pt modelId="{6B4468E0-0962-D144-97CC-99F6B72C87EB}" type="pres">
      <dgm:prSet presAssocID="{B830A674-BB23-AA42-82EE-2508075BF394}" presName="aNode" presStyleLbl="fgAcc1" presStyleIdx="2" presStyleCnt="4" custScaleX="140698" custScaleY="223799" custLinFactY="248782" custLinFactNeighborX="-4155" custLinFactNeighborY="300000">
        <dgm:presLayoutVars>
          <dgm:bulletEnabled val="1"/>
        </dgm:presLayoutVars>
      </dgm:prSet>
      <dgm:spPr/>
      <dgm:t>
        <a:bodyPr/>
        <a:lstStyle/>
        <a:p>
          <a:endParaRPr lang="fr-FR"/>
        </a:p>
      </dgm:t>
    </dgm:pt>
    <dgm:pt modelId="{BF078430-EF95-5D41-A762-DC1E8F193F6A}" type="pres">
      <dgm:prSet presAssocID="{B830A674-BB23-AA42-82EE-2508075BF394}" presName="aSpace" presStyleCnt="0"/>
      <dgm:spPr/>
    </dgm:pt>
    <dgm:pt modelId="{D57E465A-7376-9843-A23C-730338A615CE}" type="pres">
      <dgm:prSet presAssocID="{D6826A15-2AD9-1644-922B-4D124A4B5BC2}" presName="aNode" presStyleLbl="fgAcc1" presStyleIdx="3" presStyleCnt="4" custScaleX="109896" custScaleY="194480" custLinFactY="-500655" custLinFactNeighborX="7699" custLinFactNeighborY="-600000">
        <dgm:presLayoutVars>
          <dgm:bulletEnabled val="1"/>
        </dgm:presLayoutVars>
      </dgm:prSet>
      <dgm:spPr/>
      <dgm:t>
        <a:bodyPr/>
        <a:lstStyle/>
        <a:p>
          <a:endParaRPr lang="fr-FR"/>
        </a:p>
      </dgm:t>
    </dgm:pt>
    <dgm:pt modelId="{AE3C6AD1-13B6-C945-B16B-869C55B4291D}" type="pres">
      <dgm:prSet presAssocID="{D6826A15-2AD9-1644-922B-4D124A4B5BC2}" presName="aSpace" presStyleCnt="0"/>
      <dgm:spPr/>
    </dgm:pt>
  </dgm:ptLst>
  <dgm:cxnLst>
    <dgm:cxn modelId="{EEFB6ED9-6972-3A44-AA4F-AA41C38A55CB}" type="presOf" srcId="{D6826A15-2AD9-1644-922B-4D124A4B5BC2}" destId="{D57E465A-7376-9843-A23C-730338A615CE}" srcOrd="0" destOrd="0" presId="urn:microsoft.com/office/officeart/2005/8/layout/pyramid2"/>
    <dgm:cxn modelId="{7C93C065-6A79-D245-8948-791F7F197F22}" type="presOf" srcId="{708D87EE-22F7-C148-BEE0-D47D221987EB}" destId="{6681F341-9A47-0A4D-834F-A541F0E360D6}" srcOrd="0" destOrd="0" presId="urn:microsoft.com/office/officeart/2005/8/layout/pyramid2"/>
    <dgm:cxn modelId="{85150B43-B6EE-094B-910C-9D7D25E3F780}" srcId="{708D87EE-22F7-C148-BEE0-D47D221987EB}" destId="{6ABDCE4C-7887-2B4C-BBF5-A5A74DDB248A}" srcOrd="1" destOrd="0" parTransId="{581A01B4-7E0A-124C-AF4B-D73A135EEC10}" sibTransId="{3973993E-15E4-2547-BBA5-62F55D948AF4}"/>
    <dgm:cxn modelId="{AD058AEA-D61C-C143-B4C9-30B6E90ED747}" type="presOf" srcId="{6ABDCE4C-7887-2B4C-BBF5-A5A74DDB248A}" destId="{9BCFB245-19BB-C543-8F78-CE483493BCCB}" srcOrd="0" destOrd="0" presId="urn:microsoft.com/office/officeart/2005/8/layout/pyramid2"/>
    <dgm:cxn modelId="{AAAAC7BC-4627-394B-9583-0E30CE57FD4A}" srcId="{708D87EE-22F7-C148-BEE0-D47D221987EB}" destId="{DEB69978-E10A-CA46-9A8D-C04FCF5D4DDF}" srcOrd="0" destOrd="0" parTransId="{88682E5F-43FD-964D-8F05-81D78EE38A0A}" sibTransId="{3EA2551A-117B-7E4B-A93A-510CF3A7FBC2}"/>
    <dgm:cxn modelId="{4D5EEE33-B6E8-0544-BBB5-785B28B34863}" srcId="{708D87EE-22F7-C148-BEE0-D47D221987EB}" destId="{D6826A15-2AD9-1644-922B-4D124A4B5BC2}" srcOrd="3" destOrd="0" parTransId="{A1BC1A04-89D1-F149-B0A5-4142DBDAE7B5}" sibTransId="{EFE65301-5CEB-6147-A99A-7DDDE29FA1A1}"/>
    <dgm:cxn modelId="{39F28881-D627-374B-9B46-0B9E76DD350A}" type="presOf" srcId="{B830A674-BB23-AA42-82EE-2508075BF394}" destId="{6B4468E0-0962-D144-97CC-99F6B72C87EB}" srcOrd="0" destOrd="0" presId="urn:microsoft.com/office/officeart/2005/8/layout/pyramid2"/>
    <dgm:cxn modelId="{6CA9802F-E16B-ED46-B1A4-CF5508F0CA73}" srcId="{708D87EE-22F7-C148-BEE0-D47D221987EB}" destId="{B830A674-BB23-AA42-82EE-2508075BF394}" srcOrd="2" destOrd="0" parTransId="{251B7FCB-ABC0-A049-BA6F-D3F9B32014F2}" sibTransId="{30074C04-41B4-D04D-874E-8C1EAA0E99F1}"/>
    <dgm:cxn modelId="{E1BDFD25-B801-934B-853E-221D97D2593F}" type="presOf" srcId="{DEB69978-E10A-CA46-9A8D-C04FCF5D4DDF}" destId="{D8FDCFA0-6C01-0443-943F-CC48C95056E1}" srcOrd="0" destOrd="0" presId="urn:microsoft.com/office/officeart/2005/8/layout/pyramid2"/>
    <dgm:cxn modelId="{AAA39204-9ED3-DE4D-880D-D25FF1FBC434}" type="presParOf" srcId="{6681F341-9A47-0A4D-834F-A541F0E360D6}" destId="{5BB1449E-6AEB-FC4D-A2A2-0D5CCF75968F}" srcOrd="0" destOrd="0" presId="urn:microsoft.com/office/officeart/2005/8/layout/pyramid2"/>
    <dgm:cxn modelId="{C76B0BD9-6A1C-BC4D-B698-8AF877AADD60}" type="presParOf" srcId="{6681F341-9A47-0A4D-834F-A541F0E360D6}" destId="{B12FB5C6-83E9-7B4A-83E7-21C43C043B89}" srcOrd="1" destOrd="0" presId="urn:microsoft.com/office/officeart/2005/8/layout/pyramid2"/>
    <dgm:cxn modelId="{70B564AB-E851-8F48-82D8-E14A25C2A6AE}" type="presParOf" srcId="{B12FB5C6-83E9-7B4A-83E7-21C43C043B89}" destId="{D8FDCFA0-6C01-0443-943F-CC48C95056E1}" srcOrd="0" destOrd="0" presId="urn:microsoft.com/office/officeart/2005/8/layout/pyramid2"/>
    <dgm:cxn modelId="{5C11AC3D-4E0A-6B44-98C3-C2D3697C5774}" type="presParOf" srcId="{B12FB5C6-83E9-7B4A-83E7-21C43C043B89}" destId="{04B034F8-5B22-FA4B-BF52-6A83B64715CD}" srcOrd="1" destOrd="0" presId="urn:microsoft.com/office/officeart/2005/8/layout/pyramid2"/>
    <dgm:cxn modelId="{E00086F0-384B-0345-8942-5DAE26AF0B91}" type="presParOf" srcId="{B12FB5C6-83E9-7B4A-83E7-21C43C043B89}" destId="{9BCFB245-19BB-C543-8F78-CE483493BCCB}" srcOrd="2" destOrd="0" presId="urn:microsoft.com/office/officeart/2005/8/layout/pyramid2"/>
    <dgm:cxn modelId="{198ADE75-1935-5849-8E82-E25AC6890873}" type="presParOf" srcId="{B12FB5C6-83E9-7B4A-83E7-21C43C043B89}" destId="{D7F45624-C54D-A043-A4DF-12E856B41E28}" srcOrd="3" destOrd="0" presId="urn:microsoft.com/office/officeart/2005/8/layout/pyramid2"/>
    <dgm:cxn modelId="{CADA48C1-F098-4D48-AF71-D8ABDD7FF87C}" type="presParOf" srcId="{B12FB5C6-83E9-7B4A-83E7-21C43C043B89}" destId="{6B4468E0-0962-D144-97CC-99F6B72C87EB}" srcOrd="4" destOrd="0" presId="urn:microsoft.com/office/officeart/2005/8/layout/pyramid2"/>
    <dgm:cxn modelId="{4E1AFDF9-7DC0-7742-9F59-1621DA884AEA}" type="presParOf" srcId="{B12FB5C6-83E9-7B4A-83E7-21C43C043B89}" destId="{BF078430-EF95-5D41-A762-DC1E8F193F6A}" srcOrd="5" destOrd="0" presId="urn:microsoft.com/office/officeart/2005/8/layout/pyramid2"/>
    <dgm:cxn modelId="{3C290434-F7D6-C74E-B647-E74B4A2F9436}" type="presParOf" srcId="{B12FB5C6-83E9-7B4A-83E7-21C43C043B89}" destId="{D57E465A-7376-9843-A23C-730338A615CE}" srcOrd="6" destOrd="0" presId="urn:microsoft.com/office/officeart/2005/8/layout/pyramid2"/>
    <dgm:cxn modelId="{0136473C-DB9B-944F-B86A-BD04BB6C7EBA}" type="presParOf" srcId="{B12FB5C6-83E9-7B4A-83E7-21C43C043B89}" destId="{AE3C6AD1-13B6-C945-B16B-869C55B4291D}"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5796FF-1F91-2F4A-9D14-D275EB2E000B}" type="doc">
      <dgm:prSet loTypeId="urn:microsoft.com/office/officeart/2005/8/layout/equation1" loCatId="" qsTypeId="urn:microsoft.com/office/officeart/2005/8/quickstyle/simple1" qsCatId="simple" csTypeId="urn:microsoft.com/office/officeart/2005/8/colors/accent1_2" csCatId="accent1" phldr="1"/>
      <dgm:spPr/>
    </dgm:pt>
    <dgm:pt modelId="{5EA5490C-CA31-E740-BA23-F92494844145}">
      <dgm:prSet phldrT="[Texte]"/>
      <dgm:spPr/>
      <dgm:t>
        <a:bodyPr/>
        <a:lstStyle/>
        <a:p>
          <a:r>
            <a:rPr lang="fr-FR" dirty="0"/>
            <a:t>49,5% avant</a:t>
          </a:r>
        </a:p>
      </dgm:t>
    </dgm:pt>
    <dgm:pt modelId="{22E598FA-7BB8-F741-AE13-868053E7A822}" type="parTrans" cxnId="{D2693513-5A1D-6D43-890F-805B51A2B798}">
      <dgm:prSet/>
      <dgm:spPr/>
      <dgm:t>
        <a:bodyPr/>
        <a:lstStyle/>
        <a:p>
          <a:endParaRPr lang="fr-FR"/>
        </a:p>
      </dgm:t>
    </dgm:pt>
    <dgm:pt modelId="{87041911-6949-7549-B384-7FBAADE48773}" type="sibTrans" cxnId="{D2693513-5A1D-6D43-890F-805B51A2B798}">
      <dgm:prSet/>
      <dgm:spPr/>
      <dgm:t>
        <a:bodyPr/>
        <a:lstStyle/>
        <a:p>
          <a:endParaRPr lang="fr-FR"/>
        </a:p>
      </dgm:t>
    </dgm:pt>
    <dgm:pt modelId="{39AEBAA1-22C5-294D-8C8D-CD0F4659A225}">
      <dgm:prSet phldrT="[Texte]"/>
      <dgm:spPr/>
      <dgm:t>
        <a:bodyPr/>
        <a:lstStyle/>
        <a:p>
          <a:r>
            <a:rPr lang="fr-FR" dirty="0"/>
            <a:t>28% demain</a:t>
          </a:r>
        </a:p>
      </dgm:t>
    </dgm:pt>
    <dgm:pt modelId="{60AC9111-27A2-8F48-9672-922C3EED2675}" type="parTrans" cxnId="{0734AB7F-E1F6-0A4E-8462-78BD890115BD}">
      <dgm:prSet/>
      <dgm:spPr/>
      <dgm:t>
        <a:bodyPr/>
        <a:lstStyle/>
        <a:p>
          <a:endParaRPr lang="fr-FR"/>
        </a:p>
      </dgm:t>
    </dgm:pt>
    <dgm:pt modelId="{AAACB711-6709-AE40-94EE-04984EA8EDB8}" type="sibTrans" cxnId="{0734AB7F-E1F6-0A4E-8462-78BD890115BD}">
      <dgm:prSet/>
      <dgm:spPr/>
      <dgm:t>
        <a:bodyPr/>
        <a:lstStyle/>
        <a:p>
          <a:endParaRPr lang="fr-FR"/>
        </a:p>
      </dgm:t>
    </dgm:pt>
    <dgm:pt modelId="{42FC4D18-659B-8240-B29C-CC2C825F3D11}">
      <dgm:prSet phldrT="[Texte]"/>
      <dgm:spPr/>
      <dgm:t>
        <a:bodyPr/>
        <a:lstStyle/>
        <a:p>
          <a:r>
            <a:rPr lang="fr-FR" dirty="0"/>
            <a:t>-21,5 points de cotisations, soit en volume moins -43,5% pour payer les retraites des IEG</a:t>
          </a:r>
        </a:p>
      </dgm:t>
    </dgm:pt>
    <dgm:pt modelId="{7AE79B08-C33A-8344-A141-648FD4481449}" type="parTrans" cxnId="{31A00A48-8D60-8140-B123-4F553A8EF703}">
      <dgm:prSet/>
      <dgm:spPr/>
      <dgm:t>
        <a:bodyPr/>
        <a:lstStyle/>
        <a:p>
          <a:endParaRPr lang="fr-FR"/>
        </a:p>
      </dgm:t>
    </dgm:pt>
    <dgm:pt modelId="{100569B0-01FF-DB47-8B68-06FD8FAA3C4C}" type="sibTrans" cxnId="{31A00A48-8D60-8140-B123-4F553A8EF703}">
      <dgm:prSet/>
      <dgm:spPr/>
      <dgm:t>
        <a:bodyPr/>
        <a:lstStyle/>
        <a:p>
          <a:endParaRPr lang="fr-FR"/>
        </a:p>
      </dgm:t>
    </dgm:pt>
    <dgm:pt modelId="{0E49722B-985F-CF45-A688-19A86AFD5A49}" type="pres">
      <dgm:prSet presAssocID="{7E5796FF-1F91-2F4A-9D14-D275EB2E000B}" presName="linearFlow" presStyleCnt="0">
        <dgm:presLayoutVars>
          <dgm:dir/>
          <dgm:resizeHandles val="exact"/>
        </dgm:presLayoutVars>
      </dgm:prSet>
      <dgm:spPr/>
    </dgm:pt>
    <dgm:pt modelId="{C405101F-008B-5947-8AC2-C9E421F76F65}" type="pres">
      <dgm:prSet presAssocID="{5EA5490C-CA31-E740-BA23-F92494844145}" presName="node" presStyleLbl="node1" presStyleIdx="0" presStyleCnt="3">
        <dgm:presLayoutVars>
          <dgm:bulletEnabled val="1"/>
        </dgm:presLayoutVars>
      </dgm:prSet>
      <dgm:spPr/>
      <dgm:t>
        <a:bodyPr/>
        <a:lstStyle/>
        <a:p>
          <a:endParaRPr lang="fr-FR"/>
        </a:p>
      </dgm:t>
    </dgm:pt>
    <dgm:pt modelId="{DE34F7B6-20B4-5249-AC0C-5C0165CFE930}" type="pres">
      <dgm:prSet presAssocID="{87041911-6949-7549-B384-7FBAADE48773}" presName="spacerL" presStyleCnt="0"/>
      <dgm:spPr/>
    </dgm:pt>
    <dgm:pt modelId="{C6BFB1EE-D74F-E74F-93BA-C2A149D87260}" type="pres">
      <dgm:prSet presAssocID="{87041911-6949-7549-B384-7FBAADE48773}" presName="sibTrans" presStyleLbl="sibTrans2D1" presStyleIdx="0" presStyleCnt="2"/>
      <dgm:spPr>
        <a:prstGeom prst="mathMinus">
          <a:avLst/>
        </a:prstGeom>
      </dgm:spPr>
      <dgm:t>
        <a:bodyPr/>
        <a:lstStyle/>
        <a:p>
          <a:endParaRPr lang="fr-FR"/>
        </a:p>
      </dgm:t>
    </dgm:pt>
    <dgm:pt modelId="{3578D577-59FA-1948-BA87-B38640FCD870}" type="pres">
      <dgm:prSet presAssocID="{87041911-6949-7549-B384-7FBAADE48773}" presName="spacerR" presStyleCnt="0"/>
      <dgm:spPr/>
    </dgm:pt>
    <dgm:pt modelId="{9338608C-4322-E94D-BAEB-14CFCC1127D3}" type="pres">
      <dgm:prSet presAssocID="{39AEBAA1-22C5-294D-8C8D-CD0F4659A225}" presName="node" presStyleLbl="node1" presStyleIdx="1" presStyleCnt="3">
        <dgm:presLayoutVars>
          <dgm:bulletEnabled val="1"/>
        </dgm:presLayoutVars>
      </dgm:prSet>
      <dgm:spPr/>
      <dgm:t>
        <a:bodyPr/>
        <a:lstStyle/>
        <a:p>
          <a:endParaRPr lang="fr-FR"/>
        </a:p>
      </dgm:t>
    </dgm:pt>
    <dgm:pt modelId="{A223CFAB-FAC4-9143-B5AE-03E6C7174197}" type="pres">
      <dgm:prSet presAssocID="{AAACB711-6709-AE40-94EE-04984EA8EDB8}" presName="spacerL" presStyleCnt="0"/>
      <dgm:spPr/>
    </dgm:pt>
    <dgm:pt modelId="{3911A84B-9ABE-5741-A16F-2F752562E85F}" type="pres">
      <dgm:prSet presAssocID="{AAACB711-6709-AE40-94EE-04984EA8EDB8}" presName="sibTrans" presStyleLbl="sibTrans2D1" presStyleIdx="1" presStyleCnt="2"/>
      <dgm:spPr/>
      <dgm:t>
        <a:bodyPr/>
        <a:lstStyle/>
        <a:p>
          <a:endParaRPr lang="fr-FR"/>
        </a:p>
      </dgm:t>
    </dgm:pt>
    <dgm:pt modelId="{19CA7CBC-ACB1-7E4F-B902-3DA988E616FB}" type="pres">
      <dgm:prSet presAssocID="{AAACB711-6709-AE40-94EE-04984EA8EDB8}" presName="spacerR" presStyleCnt="0"/>
      <dgm:spPr/>
    </dgm:pt>
    <dgm:pt modelId="{5F649DCB-7531-5E45-A4D3-2B3342EAFD9F}" type="pres">
      <dgm:prSet presAssocID="{42FC4D18-659B-8240-B29C-CC2C825F3D11}" presName="node" presStyleLbl="node1" presStyleIdx="2" presStyleCnt="3" custScaleX="295278" custScaleY="79181">
        <dgm:presLayoutVars>
          <dgm:bulletEnabled val="1"/>
        </dgm:presLayoutVars>
      </dgm:prSet>
      <dgm:spPr/>
      <dgm:t>
        <a:bodyPr/>
        <a:lstStyle/>
        <a:p>
          <a:endParaRPr lang="fr-FR"/>
        </a:p>
      </dgm:t>
    </dgm:pt>
  </dgm:ptLst>
  <dgm:cxnLst>
    <dgm:cxn modelId="{DF578952-8356-984A-AB54-ADCDB2E03ACD}" type="presOf" srcId="{42FC4D18-659B-8240-B29C-CC2C825F3D11}" destId="{5F649DCB-7531-5E45-A4D3-2B3342EAFD9F}" srcOrd="0" destOrd="0" presId="urn:microsoft.com/office/officeart/2005/8/layout/equation1"/>
    <dgm:cxn modelId="{AFA113F3-3123-EB4F-B066-0D0B68EF4B9A}" type="presOf" srcId="{AAACB711-6709-AE40-94EE-04984EA8EDB8}" destId="{3911A84B-9ABE-5741-A16F-2F752562E85F}" srcOrd="0" destOrd="0" presId="urn:microsoft.com/office/officeart/2005/8/layout/equation1"/>
    <dgm:cxn modelId="{BF1F07B5-AFE0-684E-AAD6-9E382E0276B6}" type="presOf" srcId="{87041911-6949-7549-B384-7FBAADE48773}" destId="{C6BFB1EE-D74F-E74F-93BA-C2A149D87260}" srcOrd="0" destOrd="0" presId="urn:microsoft.com/office/officeart/2005/8/layout/equation1"/>
    <dgm:cxn modelId="{0734AB7F-E1F6-0A4E-8462-78BD890115BD}" srcId="{7E5796FF-1F91-2F4A-9D14-D275EB2E000B}" destId="{39AEBAA1-22C5-294D-8C8D-CD0F4659A225}" srcOrd="1" destOrd="0" parTransId="{60AC9111-27A2-8F48-9672-922C3EED2675}" sibTransId="{AAACB711-6709-AE40-94EE-04984EA8EDB8}"/>
    <dgm:cxn modelId="{D2693513-5A1D-6D43-890F-805B51A2B798}" srcId="{7E5796FF-1F91-2F4A-9D14-D275EB2E000B}" destId="{5EA5490C-CA31-E740-BA23-F92494844145}" srcOrd="0" destOrd="0" parTransId="{22E598FA-7BB8-F741-AE13-868053E7A822}" sibTransId="{87041911-6949-7549-B384-7FBAADE48773}"/>
    <dgm:cxn modelId="{57FDB47B-9E2D-4140-B985-E6AB9E85CC90}" type="presOf" srcId="{5EA5490C-CA31-E740-BA23-F92494844145}" destId="{C405101F-008B-5947-8AC2-C9E421F76F65}" srcOrd="0" destOrd="0" presId="urn:microsoft.com/office/officeart/2005/8/layout/equation1"/>
    <dgm:cxn modelId="{51699D40-4910-7E48-B571-B51184EC1227}" type="presOf" srcId="{39AEBAA1-22C5-294D-8C8D-CD0F4659A225}" destId="{9338608C-4322-E94D-BAEB-14CFCC1127D3}" srcOrd="0" destOrd="0" presId="urn:microsoft.com/office/officeart/2005/8/layout/equation1"/>
    <dgm:cxn modelId="{64D18792-86EC-3842-ACB1-9DA135F40B31}" type="presOf" srcId="{7E5796FF-1F91-2F4A-9D14-D275EB2E000B}" destId="{0E49722B-985F-CF45-A688-19A86AFD5A49}" srcOrd="0" destOrd="0" presId="urn:microsoft.com/office/officeart/2005/8/layout/equation1"/>
    <dgm:cxn modelId="{31A00A48-8D60-8140-B123-4F553A8EF703}" srcId="{7E5796FF-1F91-2F4A-9D14-D275EB2E000B}" destId="{42FC4D18-659B-8240-B29C-CC2C825F3D11}" srcOrd="2" destOrd="0" parTransId="{7AE79B08-C33A-8344-A141-648FD4481449}" sibTransId="{100569B0-01FF-DB47-8B68-06FD8FAA3C4C}"/>
    <dgm:cxn modelId="{8B2BB9FE-F472-9B4C-B960-57C0D3CB4878}" type="presParOf" srcId="{0E49722B-985F-CF45-A688-19A86AFD5A49}" destId="{C405101F-008B-5947-8AC2-C9E421F76F65}" srcOrd="0" destOrd="0" presId="urn:microsoft.com/office/officeart/2005/8/layout/equation1"/>
    <dgm:cxn modelId="{E07BD5DA-3334-AE4D-B863-06CAD5EEBDA5}" type="presParOf" srcId="{0E49722B-985F-CF45-A688-19A86AFD5A49}" destId="{DE34F7B6-20B4-5249-AC0C-5C0165CFE930}" srcOrd="1" destOrd="0" presId="urn:microsoft.com/office/officeart/2005/8/layout/equation1"/>
    <dgm:cxn modelId="{F50A28F0-5343-DA45-AD29-16FABBA75924}" type="presParOf" srcId="{0E49722B-985F-CF45-A688-19A86AFD5A49}" destId="{C6BFB1EE-D74F-E74F-93BA-C2A149D87260}" srcOrd="2" destOrd="0" presId="urn:microsoft.com/office/officeart/2005/8/layout/equation1"/>
    <dgm:cxn modelId="{B7DC772E-78B2-BF45-A4F5-D9DD99016ED5}" type="presParOf" srcId="{0E49722B-985F-CF45-A688-19A86AFD5A49}" destId="{3578D577-59FA-1948-BA87-B38640FCD870}" srcOrd="3" destOrd="0" presId="urn:microsoft.com/office/officeart/2005/8/layout/equation1"/>
    <dgm:cxn modelId="{C12F53D8-769A-7948-856C-DA9EA42177A3}" type="presParOf" srcId="{0E49722B-985F-CF45-A688-19A86AFD5A49}" destId="{9338608C-4322-E94D-BAEB-14CFCC1127D3}" srcOrd="4" destOrd="0" presId="urn:microsoft.com/office/officeart/2005/8/layout/equation1"/>
    <dgm:cxn modelId="{29D777FC-47D6-EF49-AAE2-08C715E03A7C}" type="presParOf" srcId="{0E49722B-985F-CF45-A688-19A86AFD5A49}" destId="{A223CFAB-FAC4-9143-B5AE-03E6C7174197}" srcOrd="5" destOrd="0" presId="urn:microsoft.com/office/officeart/2005/8/layout/equation1"/>
    <dgm:cxn modelId="{AAB55067-1FDB-364C-B1D7-4CFF9C7302C4}" type="presParOf" srcId="{0E49722B-985F-CF45-A688-19A86AFD5A49}" destId="{3911A84B-9ABE-5741-A16F-2F752562E85F}" srcOrd="6" destOrd="0" presId="urn:microsoft.com/office/officeart/2005/8/layout/equation1"/>
    <dgm:cxn modelId="{9CA730B7-CFA4-9346-A021-D6722BE48044}" type="presParOf" srcId="{0E49722B-985F-CF45-A688-19A86AFD5A49}" destId="{19CA7CBC-ACB1-7E4F-B902-3DA988E616FB}" srcOrd="7" destOrd="0" presId="urn:microsoft.com/office/officeart/2005/8/layout/equation1"/>
    <dgm:cxn modelId="{A59455B9-EB61-E04B-B516-416E31909C77}" type="presParOf" srcId="{0E49722B-985F-CF45-A688-19A86AFD5A49}" destId="{5F649DCB-7531-5E45-A4D3-2B3342EAFD9F}"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B1449E-6AEB-FC4D-A2A2-0D5CCF75968F}">
      <dsp:nvSpPr>
        <dsp:cNvPr id="0" name=""/>
        <dsp:cNvSpPr/>
      </dsp:nvSpPr>
      <dsp:spPr>
        <a:xfrm>
          <a:off x="498649" y="0"/>
          <a:ext cx="4256990" cy="4256990"/>
        </a:xfrm>
        <a:prstGeom prst="triangl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FDCFA0-6C01-0443-943F-CC48C95056E1}">
      <dsp:nvSpPr>
        <dsp:cNvPr id="0" name=""/>
        <dsp:cNvSpPr/>
      </dsp:nvSpPr>
      <dsp:spPr>
        <a:xfrm>
          <a:off x="2564872" y="1629192"/>
          <a:ext cx="3228337" cy="684713"/>
        </a:xfrm>
        <a:prstGeom prst="round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err="1" smtClean="0"/>
            <a:t>Surcotisations</a:t>
          </a:r>
          <a:r>
            <a:rPr lang="fr-FR" sz="2000" kern="1200" dirty="0" smtClean="0"/>
            <a:t> </a:t>
          </a:r>
          <a:r>
            <a:rPr lang="fr-FR" sz="2000" kern="1200" dirty="0"/>
            <a:t>employeurs environ 22,5%</a:t>
          </a:r>
        </a:p>
      </dsp:txBody>
      <dsp:txXfrm>
        <a:off x="2598297" y="1662617"/>
        <a:ext cx="3161487" cy="617863"/>
      </dsp:txXfrm>
    </dsp:sp>
    <dsp:sp modelId="{9BCFB245-19BB-C543-8F78-CE483493BCCB}">
      <dsp:nvSpPr>
        <dsp:cNvPr id="0" name=""/>
        <dsp:cNvSpPr/>
      </dsp:nvSpPr>
      <dsp:spPr>
        <a:xfrm>
          <a:off x="2074939" y="2400025"/>
          <a:ext cx="3727788" cy="677171"/>
        </a:xfrm>
        <a:prstGeom prst="round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a:t>Cotisations patronales CNAV + </a:t>
          </a:r>
          <a:r>
            <a:rPr lang="fr-FR" sz="1600" kern="1200" dirty="0" smtClean="0"/>
            <a:t>AGIRC-ARCCO </a:t>
          </a:r>
          <a:r>
            <a:rPr lang="fr-FR" sz="1600" kern="1200" dirty="0"/>
            <a:t>environ 15%</a:t>
          </a:r>
        </a:p>
      </dsp:txBody>
      <dsp:txXfrm>
        <a:off x="2107996" y="2433082"/>
        <a:ext cx="3661674" cy="611057"/>
      </dsp:txXfrm>
    </dsp:sp>
    <dsp:sp modelId="{6B4468E0-0962-D144-97CC-99F6B72C87EB}">
      <dsp:nvSpPr>
        <dsp:cNvPr id="0" name=""/>
        <dsp:cNvSpPr/>
      </dsp:nvSpPr>
      <dsp:spPr>
        <a:xfrm>
          <a:off x="1949108" y="3145529"/>
          <a:ext cx="3893174" cy="975039"/>
        </a:xfrm>
        <a:prstGeom prst="round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a:t>Cotisations </a:t>
          </a:r>
          <a:r>
            <a:rPr lang="fr-FR" sz="1800" kern="1200" dirty="0" smtClean="0"/>
            <a:t>salariales environ 12,5% </a:t>
          </a:r>
        </a:p>
        <a:p>
          <a:pPr lvl="0" algn="ctr" defTabSz="800100">
            <a:lnSpc>
              <a:spcPct val="90000"/>
            </a:lnSpc>
            <a:spcBef>
              <a:spcPct val="0"/>
            </a:spcBef>
            <a:spcAft>
              <a:spcPct val="35000"/>
            </a:spcAft>
          </a:pPr>
          <a:r>
            <a:rPr lang="fr-FR" sz="1800" kern="1200" dirty="0" smtClean="0"/>
            <a:t>(11% CNAV/AGIRC-ARCCO et 1,5% de </a:t>
          </a:r>
          <a:r>
            <a:rPr lang="fr-FR" sz="1800" kern="1200" dirty="0" err="1" smtClean="0"/>
            <a:t>surcotisation</a:t>
          </a:r>
          <a:r>
            <a:rPr lang="fr-FR" sz="1800" kern="1200" dirty="0" smtClean="0"/>
            <a:t>)</a:t>
          </a:r>
          <a:endParaRPr lang="fr-FR" sz="1800" kern="1200" dirty="0"/>
        </a:p>
      </dsp:txBody>
      <dsp:txXfrm>
        <a:off x="1996705" y="3193126"/>
        <a:ext cx="3797980" cy="879845"/>
      </dsp:txXfrm>
    </dsp:sp>
    <dsp:sp modelId="{D57E465A-7376-9843-A23C-730338A615CE}">
      <dsp:nvSpPr>
        <dsp:cNvPr id="0" name=""/>
        <dsp:cNvSpPr/>
      </dsp:nvSpPr>
      <dsp:spPr>
        <a:xfrm>
          <a:off x="2703266" y="419772"/>
          <a:ext cx="3040870" cy="847303"/>
        </a:xfrm>
        <a:prstGeom prst="round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400" b="1" kern="1200" dirty="0" smtClean="0"/>
            <a:t>Au total  : </a:t>
          </a:r>
          <a:r>
            <a:rPr lang="fr-FR" sz="2400" b="1" kern="1200" dirty="0"/>
            <a:t>environ 50% de cotisations</a:t>
          </a:r>
        </a:p>
      </dsp:txBody>
      <dsp:txXfrm>
        <a:off x="2744628" y="461134"/>
        <a:ext cx="2958146" cy="7645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05101F-008B-5947-8AC2-C9E421F76F65}">
      <dsp:nvSpPr>
        <dsp:cNvPr id="0" name=""/>
        <dsp:cNvSpPr/>
      </dsp:nvSpPr>
      <dsp:spPr>
        <a:xfrm>
          <a:off x="2287" y="778767"/>
          <a:ext cx="1712606" cy="1712606"/>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a:t>49,5% avant</a:t>
          </a:r>
        </a:p>
      </dsp:txBody>
      <dsp:txXfrm>
        <a:off x="253092" y="1029572"/>
        <a:ext cx="1210996" cy="1210996"/>
      </dsp:txXfrm>
    </dsp:sp>
    <dsp:sp modelId="{C6BFB1EE-D74F-E74F-93BA-C2A149D87260}">
      <dsp:nvSpPr>
        <dsp:cNvPr id="0" name=""/>
        <dsp:cNvSpPr/>
      </dsp:nvSpPr>
      <dsp:spPr>
        <a:xfrm>
          <a:off x="1853957" y="1138415"/>
          <a:ext cx="993311" cy="993311"/>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fr-FR" sz="1500" kern="1200"/>
        </a:p>
      </dsp:txBody>
      <dsp:txXfrm>
        <a:off x="1985620" y="1518257"/>
        <a:ext cx="729985" cy="233627"/>
      </dsp:txXfrm>
    </dsp:sp>
    <dsp:sp modelId="{9338608C-4322-E94D-BAEB-14CFCC1127D3}">
      <dsp:nvSpPr>
        <dsp:cNvPr id="0" name=""/>
        <dsp:cNvSpPr/>
      </dsp:nvSpPr>
      <dsp:spPr>
        <a:xfrm>
          <a:off x="2986333" y="778767"/>
          <a:ext cx="1712606" cy="1712606"/>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a:t>28% demain</a:t>
          </a:r>
        </a:p>
      </dsp:txBody>
      <dsp:txXfrm>
        <a:off x="3237138" y="1029572"/>
        <a:ext cx="1210996" cy="1210996"/>
      </dsp:txXfrm>
    </dsp:sp>
    <dsp:sp modelId="{3911A84B-9ABE-5741-A16F-2F752562E85F}">
      <dsp:nvSpPr>
        <dsp:cNvPr id="0" name=""/>
        <dsp:cNvSpPr/>
      </dsp:nvSpPr>
      <dsp:spPr>
        <a:xfrm>
          <a:off x="4838003" y="1138415"/>
          <a:ext cx="993311" cy="993311"/>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fr-FR" sz="2700" kern="1200"/>
        </a:p>
      </dsp:txBody>
      <dsp:txXfrm>
        <a:off x="4969666" y="1343037"/>
        <a:ext cx="729985" cy="584067"/>
      </dsp:txXfrm>
    </dsp:sp>
    <dsp:sp modelId="{5F649DCB-7531-5E45-A4D3-2B3342EAFD9F}">
      <dsp:nvSpPr>
        <dsp:cNvPr id="0" name=""/>
        <dsp:cNvSpPr/>
      </dsp:nvSpPr>
      <dsp:spPr>
        <a:xfrm>
          <a:off x="5970378" y="957041"/>
          <a:ext cx="5056949" cy="135605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a:t>-21,5 points de cotisations, soit en volume moins -43,5% pour payer les retraites des IEG</a:t>
          </a:r>
        </a:p>
      </dsp:txBody>
      <dsp:txXfrm>
        <a:off x="6710951" y="1155631"/>
        <a:ext cx="3575803" cy="958878"/>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AF78FD7-7D46-8D43-9E25-1C75D202F290}"/>
              </a:ext>
            </a:extLst>
          </p:cNvPr>
          <p:cNvSpPr>
            <a:spLocks noGrp="1"/>
          </p:cNvSpPr>
          <p:nvPr>
            <p:ph type="ctrTitle"/>
          </p:nvPr>
        </p:nvSpPr>
        <p:spPr>
          <a:xfrm>
            <a:off x="581191" y="681925"/>
            <a:ext cx="10993549" cy="2045777"/>
          </a:xfrm>
        </p:spPr>
        <p:txBody>
          <a:bodyPr>
            <a:normAutofit fontScale="90000"/>
          </a:bodyPr>
          <a:lstStyle/>
          <a:p>
            <a:r>
              <a:rPr lang="fr-FR" sz="6000" b="1" dirty="0"/>
              <a:t>RETRAITE dans les IEG</a:t>
            </a:r>
            <a:r>
              <a:rPr lang="fr-FR" sz="4800" b="1" dirty="0"/>
              <a:t>, </a:t>
            </a:r>
            <a:br>
              <a:rPr lang="fr-FR" sz="4800" b="1" dirty="0"/>
            </a:br>
            <a:r>
              <a:rPr lang="fr-FR" sz="4800" b="1" dirty="0"/>
              <a:t>petite leçon </a:t>
            </a:r>
            <a:r>
              <a:rPr lang="fr-FR" sz="4800" b="1" dirty="0" smtClean="0"/>
              <a:t>d’arithmétique :</a:t>
            </a:r>
            <a:br>
              <a:rPr lang="fr-FR" sz="4800" b="1" dirty="0" smtClean="0"/>
            </a:br>
            <a:r>
              <a:rPr lang="fr-FR" sz="4800" b="1" dirty="0" smtClean="0"/>
              <a:t>moins c’est moins !</a:t>
            </a:r>
            <a:endParaRPr lang="fr-FR" sz="4800" b="1" dirty="0"/>
          </a:p>
        </p:txBody>
      </p:sp>
      <p:sp>
        <p:nvSpPr>
          <p:cNvPr id="3" name="Sous-titre 2">
            <a:extLst>
              <a:ext uri="{FF2B5EF4-FFF2-40B4-BE49-F238E27FC236}">
                <a16:creationId xmlns:a16="http://schemas.microsoft.com/office/drawing/2014/main" xmlns="" id="{6A94F2C1-CB67-C941-83B2-AD218E878691}"/>
              </a:ext>
            </a:extLst>
          </p:cNvPr>
          <p:cNvSpPr>
            <a:spLocks noGrp="1"/>
          </p:cNvSpPr>
          <p:nvPr>
            <p:ph type="subTitle" idx="1"/>
          </p:nvPr>
        </p:nvSpPr>
        <p:spPr>
          <a:xfrm>
            <a:off x="581191" y="4711703"/>
            <a:ext cx="10993546" cy="1518616"/>
          </a:xfrm>
        </p:spPr>
        <p:txBody>
          <a:bodyPr>
            <a:normAutofit/>
          </a:bodyPr>
          <a:lstStyle/>
          <a:p>
            <a:r>
              <a:rPr lang="fr-FR" sz="2800" dirty="0">
                <a:solidFill>
                  <a:schemeClr val="bg1"/>
                </a:solidFill>
              </a:rPr>
              <a:t>Ou </a:t>
            </a:r>
            <a:r>
              <a:rPr lang="fr-FR" sz="2800" dirty="0" smtClean="0">
                <a:solidFill>
                  <a:schemeClr val="bg1"/>
                </a:solidFill>
              </a:rPr>
              <a:t>plutôt </a:t>
            </a:r>
            <a:r>
              <a:rPr lang="fr-FR" sz="2800" dirty="0">
                <a:solidFill>
                  <a:schemeClr val="bg1"/>
                </a:solidFill>
              </a:rPr>
              <a:t>comment comprendre qu’il n’y a rien a attendre des négociations de branche pour maintenir le niveau </a:t>
            </a:r>
            <a:r>
              <a:rPr lang="fr-FR" sz="2800" dirty="0" smtClean="0">
                <a:solidFill>
                  <a:schemeClr val="bg1"/>
                </a:solidFill>
              </a:rPr>
              <a:t>ACTUEL des </a:t>
            </a:r>
            <a:r>
              <a:rPr lang="fr-FR" sz="2800" dirty="0">
                <a:solidFill>
                  <a:schemeClr val="bg1"/>
                </a:solidFill>
              </a:rPr>
              <a:t>pensions </a:t>
            </a:r>
            <a:r>
              <a:rPr lang="fr-FR" sz="2800" dirty="0" smtClean="0">
                <a:solidFill>
                  <a:schemeClr val="bg1"/>
                </a:solidFill>
              </a:rPr>
              <a:t>dans </a:t>
            </a:r>
            <a:r>
              <a:rPr lang="fr-FR" sz="2800" dirty="0">
                <a:solidFill>
                  <a:schemeClr val="bg1"/>
                </a:solidFill>
              </a:rPr>
              <a:t>les IEG...</a:t>
            </a:r>
          </a:p>
        </p:txBody>
      </p:sp>
      <p:pic>
        <p:nvPicPr>
          <p:cNvPr id="5" name="Image 4">
            <a:extLst>
              <a:ext uri="{FF2B5EF4-FFF2-40B4-BE49-F238E27FC236}">
                <a16:creationId xmlns:a16="http://schemas.microsoft.com/office/drawing/2014/main" xmlns="" id="{214C4DA8-C4F1-3D4D-B544-09E53E2E6E43}"/>
              </a:ext>
            </a:extLst>
          </p:cNvPr>
          <p:cNvPicPr/>
          <p:nvPr/>
        </p:nvPicPr>
        <p:blipFill>
          <a:blip r:embed="rId2">
            <a:extLst>
              <a:ext uri="{28A0092B-C50C-407E-A947-70E740481C1C}">
                <a14:useLocalDpi xmlns:a14="http://schemas.microsoft.com/office/drawing/2010/main" val="0"/>
              </a:ext>
            </a:extLst>
          </a:blip>
          <a:stretch>
            <a:fillRect/>
          </a:stretch>
        </p:blipFill>
        <p:spPr>
          <a:xfrm>
            <a:off x="10626158" y="681925"/>
            <a:ext cx="948579" cy="1137351"/>
          </a:xfrm>
          <a:prstGeom prst="rect">
            <a:avLst/>
          </a:prstGeom>
          <a:effectLst>
            <a:outerShdw blurRad="50800" dist="38100" dir="2700000" algn="tl" rotWithShape="0">
              <a:prstClr val="black">
                <a:alpha val="40000"/>
              </a:prstClr>
            </a:outerShdw>
          </a:effectLst>
          <a:extLst>
            <a:ext uri="{FAA26D3D-D897-4be2-8F04-BA451C77F1D7}">
              <ma14:placeholderFlag xmlns="" xmlns:wpc="http://schemas.microsoft.com/office/word/2010/wordprocessingCanvas" xmlns:mo="http://schemas.microsoft.com/office/mac/office/2008/main" xmlns:mc="http://schemas.openxmlformats.org/markup-compatibility/2006" xmlns:mv="urn:schemas-microsoft-com:mac:vml"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lc="http://schemas.openxmlformats.org/drawingml/2006/lockedCanvas"/>
            </a:ext>
          </a:extLst>
        </p:spPr>
      </p:pic>
    </p:spTree>
    <p:extLst>
      <p:ext uri="{BB962C8B-B14F-4D97-AF65-F5344CB8AC3E}">
        <p14:creationId xmlns:p14="http://schemas.microsoft.com/office/powerpoint/2010/main" val="384149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427FB1C-232C-D84D-9410-251F7B05DF66}"/>
              </a:ext>
            </a:extLst>
          </p:cNvPr>
          <p:cNvSpPr>
            <a:spLocks noGrp="1"/>
          </p:cNvSpPr>
          <p:nvPr>
            <p:ph type="title"/>
          </p:nvPr>
        </p:nvSpPr>
        <p:spPr/>
        <p:txBody>
          <a:bodyPr/>
          <a:lstStyle/>
          <a:p>
            <a:r>
              <a:rPr lang="fr-FR" dirty="0"/>
              <a:t>Certains de croire que l’heure des négociations de branche est </a:t>
            </a:r>
            <a:r>
              <a:rPr lang="fr-FR" dirty="0" err="1" smtClean="0"/>
              <a:t>venuE</a:t>
            </a:r>
            <a:r>
              <a:rPr lang="fr-FR" dirty="0" smtClean="0"/>
              <a:t>...</a:t>
            </a:r>
            <a:endParaRPr lang="fr-FR" dirty="0"/>
          </a:p>
        </p:txBody>
      </p:sp>
      <p:sp>
        <p:nvSpPr>
          <p:cNvPr id="3" name="Espace réservé du contenu 2">
            <a:extLst>
              <a:ext uri="{FF2B5EF4-FFF2-40B4-BE49-F238E27FC236}">
                <a16:creationId xmlns:a16="http://schemas.microsoft.com/office/drawing/2014/main" xmlns="" id="{F13645C0-74A2-CF4F-8215-F8592888FAAB}"/>
              </a:ext>
            </a:extLst>
          </p:cNvPr>
          <p:cNvSpPr>
            <a:spLocks noGrp="1"/>
          </p:cNvSpPr>
          <p:nvPr>
            <p:ph idx="1"/>
          </p:nvPr>
        </p:nvSpPr>
        <p:spPr>
          <a:xfrm>
            <a:off x="581192" y="1937288"/>
            <a:ext cx="11029615" cy="3394129"/>
          </a:xfrm>
        </p:spPr>
        <p:txBody>
          <a:bodyPr>
            <a:normAutofit lnSpcReduction="10000"/>
          </a:bodyPr>
          <a:lstStyle/>
          <a:p>
            <a:pPr algn="just"/>
            <a:r>
              <a:rPr lang="fr-FR" sz="2400" dirty="0"/>
              <a:t>C’est la position de la CFDT </a:t>
            </a:r>
            <a:r>
              <a:rPr lang="fr-FR" sz="2400" dirty="0" smtClean="0"/>
              <a:t>notamment… Il </a:t>
            </a:r>
            <a:r>
              <a:rPr lang="fr-FR" sz="2400" dirty="0"/>
              <a:t>semblerait qu’un soutien scolaire en mathématiques leur soit nécessaire car </a:t>
            </a:r>
            <a:r>
              <a:rPr lang="fr-FR" sz="2400" dirty="0" smtClean="0"/>
              <a:t>l’équation financière </a:t>
            </a:r>
            <a:r>
              <a:rPr lang="fr-FR" sz="2400" dirty="0"/>
              <a:t>posée dans la négociation ne </a:t>
            </a:r>
            <a:r>
              <a:rPr lang="fr-FR" sz="2400" dirty="0" smtClean="0"/>
              <a:t>permettra jamais d’atteindre </a:t>
            </a:r>
            <a:r>
              <a:rPr lang="fr-FR" sz="2400" dirty="0"/>
              <a:t>le </a:t>
            </a:r>
            <a:r>
              <a:rPr lang="fr-FR" sz="2400" dirty="0" smtClean="0"/>
              <a:t>niveau du système </a:t>
            </a:r>
            <a:r>
              <a:rPr lang="fr-FR" sz="2400" dirty="0"/>
              <a:t>actuel </a:t>
            </a:r>
            <a:r>
              <a:rPr lang="fr-FR" sz="2400" dirty="0" smtClean="0"/>
              <a:t>de </a:t>
            </a:r>
            <a:r>
              <a:rPr lang="fr-FR" sz="2400" dirty="0"/>
              <a:t>régime de retraite dans les IEG.</a:t>
            </a:r>
          </a:p>
          <a:p>
            <a:pPr algn="just"/>
            <a:r>
              <a:rPr lang="fr-FR" sz="2400" dirty="0"/>
              <a:t>Les employeurs des IEG </a:t>
            </a:r>
            <a:r>
              <a:rPr lang="fr-FR" sz="2400" dirty="0" smtClean="0"/>
              <a:t>(non affiliés au MEDEF…) se </a:t>
            </a:r>
            <a:r>
              <a:rPr lang="fr-FR" sz="2400" dirty="0"/>
              <a:t>frottent les mains </a:t>
            </a:r>
            <a:r>
              <a:rPr lang="fr-FR" sz="2400" dirty="0" smtClean="0"/>
              <a:t>car </a:t>
            </a:r>
            <a:r>
              <a:rPr lang="fr-FR" sz="2400" dirty="0"/>
              <a:t>des économies </a:t>
            </a:r>
            <a:r>
              <a:rPr lang="fr-FR" sz="2400" dirty="0" smtClean="0"/>
              <a:t>substantielles leur </a:t>
            </a:r>
            <a:r>
              <a:rPr lang="fr-FR" sz="2400" dirty="0"/>
              <a:t>seront servies sur un </a:t>
            </a:r>
            <a:r>
              <a:rPr lang="fr-FR" sz="2400" dirty="0" smtClean="0"/>
              <a:t>plateau ! </a:t>
            </a:r>
            <a:r>
              <a:rPr lang="fr-FR" sz="2400" dirty="0"/>
              <a:t>Ils ont d’ailleurs </a:t>
            </a:r>
            <a:r>
              <a:rPr lang="fr-FR" sz="2400" dirty="0" smtClean="0"/>
              <a:t>voté </a:t>
            </a:r>
            <a:r>
              <a:rPr lang="fr-FR" sz="2400" dirty="0"/>
              <a:t>pour la réforme des retraites au </a:t>
            </a:r>
            <a:r>
              <a:rPr lang="fr-FR" sz="2400" dirty="0" smtClean="0"/>
              <a:t>Conseil d’Administration de </a:t>
            </a:r>
            <a:r>
              <a:rPr lang="fr-FR" sz="2400" dirty="0"/>
              <a:t>la CNIEG, alors que le MEDEF votait contre à la </a:t>
            </a:r>
            <a:r>
              <a:rPr lang="fr-FR" sz="2400" dirty="0"/>
              <a:t>CNAV (Caisse Nationale d’Assurance </a:t>
            </a:r>
            <a:r>
              <a:rPr lang="fr-FR" sz="2400" dirty="0" smtClean="0"/>
              <a:t>Vieillesse)...</a:t>
            </a:r>
            <a:endParaRPr lang="fr-FR" sz="2400" dirty="0"/>
          </a:p>
        </p:txBody>
      </p:sp>
      <p:sp>
        <p:nvSpPr>
          <p:cNvPr id="4" name="Rectangle 3">
            <a:extLst>
              <a:ext uri="{FF2B5EF4-FFF2-40B4-BE49-F238E27FC236}">
                <a16:creationId xmlns:a16="http://schemas.microsoft.com/office/drawing/2014/main" xmlns="" id="{D205C51F-4585-854F-831C-AFBA03C8E5BF}"/>
              </a:ext>
            </a:extLst>
          </p:cNvPr>
          <p:cNvSpPr/>
          <p:nvPr/>
        </p:nvSpPr>
        <p:spPr>
          <a:xfrm>
            <a:off x="1394848" y="5486401"/>
            <a:ext cx="10662834" cy="12243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a:t>La FNME CGT va vous expliquer pourquoi notre système actuel est impossible à retranscrire dans la réforme des </a:t>
            </a:r>
            <a:r>
              <a:rPr lang="fr-FR" sz="2400" b="1" dirty="0" smtClean="0"/>
              <a:t>retraites. Seul </a:t>
            </a:r>
            <a:r>
              <a:rPr lang="fr-FR" sz="2400" b="1" dirty="0"/>
              <a:t>le retrait de la réforme permet le maintien du niveau de nos pensions.</a:t>
            </a:r>
          </a:p>
        </p:txBody>
      </p:sp>
      <p:pic>
        <p:nvPicPr>
          <p:cNvPr id="5" name="Image 4">
            <a:extLst>
              <a:ext uri="{FF2B5EF4-FFF2-40B4-BE49-F238E27FC236}">
                <a16:creationId xmlns:a16="http://schemas.microsoft.com/office/drawing/2014/main" xmlns="" id="{D23FB105-7C19-464E-9B79-5074A54360B8}"/>
              </a:ext>
            </a:extLst>
          </p:cNvPr>
          <p:cNvPicPr/>
          <p:nvPr/>
        </p:nvPicPr>
        <p:blipFill>
          <a:blip r:embed="rId2">
            <a:extLst>
              <a:ext uri="{28A0092B-C50C-407E-A947-70E740481C1C}">
                <a14:useLocalDpi xmlns:a14="http://schemas.microsoft.com/office/drawing/2010/main" val="0"/>
              </a:ext>
            </a:extLst>
          </a:blip>
          <a:stretch>
            <a:fillRect/>
          </a:stretch>
        </p:blipFill>
        <p:spPr>
          <a:xfrm>
            <a:off x="10776395" y="681925"/>
            <a:ext cx="834412" cy="1034031"/>
          </a:xfrm>
          <a:prstGeom prst="rect">
            <a:avLst/>
          </a:prstGeom>
          <a:effectLst>
            <a:outerShdw blurRad="50800" dist="38100" dir="2700000" algn="tl" rotWithShape="0">
              <a:prstClr val="black">
                <a:alpha val="40000"/>
              </a:prstClr>
            </a:outerShdw>
          </a:effectLst>
          <a:extLst>
            <a:ext uri="{FAA26D3D-D897-4be2-8F04-BA451C77F1D7}">
              <ma14:placeholderFlag xmlns="" xmlns:wpc="http://schemas.microsoft.com/office/word/2010/wordprocessingCanvas" xmlns:mo="http://schemas.microsoft.com/office/mac/office/2008/main" xmlns:mc="http://schemas.openxmlformats.org/markup-compatibility/2006" xmlns:mv="urn:schemas-microsoft-com:mac:vml"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lc="http://schemas.openxmlformats.org/drawingml/2006/lockedCanvas"/>
            </a:ext>
          </a:extLst>
        </p:spPr>
      </p:pic>
    </p:spTree>
    <p:extLst>
      <p:ext uri="{BB962C8B-B14F-4D97-AF65-F5344CB8AC3E}">
        <p14:creationId xmlns:p14="http://schemas.microsoft.com/office/powerpoint/2010/main" val="55353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p:tgtEl>
                                          <p:spTgt spid="4"/>
                                        </p:tgtEl>
                                        <p:attrNameLst>
                                          <p:attrName>ppt_y</p:attrName>
                                        </p:attrNameLst>
                                      </p:cBhvr>
                                      <p:tavLst>
                                        <p:tav tm="0">
                                          <p:val>
                                            <p:strVal val="#ppt_y+#ppt_h*1.125000"/>
                                          </p:val>
                                        </p:tav>
                                        <p:tav tm="100000">
                                          <p:val>
                                            <p:strVal val="#ppt_y"/>
                                          </p:val>
                                        </p:tav>
                                      </p:tavLst>
                                    </p:anim>
                                    <p:animEffect transition="in" filter="wipe(up)">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0A417BF-49F6-584E-8BDF-E268637EB778}"/>
              </a:ext>
            </a:extLst>
          </p:cNvPr>
          <p:cNvSpPr>
            <a:spLocks noGrp="1"/>
          </p:cNvSpPr>
          <p:nvPr>
            <p:ph type="title"/>
          </p:nvPr>
        </p:nvSpPr>
        <p:spPr/>
        <p:txBody>
          <a:bodyPr>
            <a:normAutofit/>
          </a:bodyPr>
          <a:lstStyle/>
          <a:p>
            <a:r>
              <a:rPr lang="fr-FR" sz="2600" dirty="0"/>
              <a:t>Comprendre </a:t>
            </a:r>
            <a:r>
              <a:rPr lang="fr-FR" sz="2600" dirty="0" smtClean="0"/>
              <a:t>LES COTISATIONS FINANÇANT le </a:t>
            </a:r>
            <a:r>
              <a:rPr lang="fr-FR" sz="2600" dirty="0"/>
              <a:t>système actuel</a:t>
            </a:r>
          </a:p>
        </p:txBody>
      </p:sp>
      <p:sp>
        <p:nvSpPr>
          <p:cNvPr id="3" name="Espace réservé du contenu 2">
            <a:extLst>
              <a:ext uri="{FF2B5EF4-FFF2-40B4-BE49-F238E27FC236}">
                <a16:creationId xmlns:a16="http://schemas.microsoft.com/office/drawing/2014/main" xmlns="" id="{0B03E811-DA7B-B349-BAA6-5AA2972CD940}"/>
              </a:ext>
            </a:extLst>
          </p:cNvPr>
          <p:cNvSpPr>
            <a:spLocks noGrp="1"/>
          </p:cNvSpPr>
          <p:nvPr>
            <p:ph sz="half" idx="1"/>
          </p:nvPr>
        </p:nvSpPr>
        <p:spPr/>
        <p:txBody>
          <a:bodyPr/>
          <a:lstStyle/>
          <a:p>
            <a:r>
              <a:rPr lang="fr-FR" dirty="0"/>
              <a:t>Pour une carrière </a:t>
            </a:r>
            <a:r>
              <a:rPr lang="fr-FR" dirty="0" smtClean="0"/>
              <a:t>complète aux IEG : taux </a:t>
            </a:r>
            <a:r>
              <a:rPr lang="fr-FR" dirty="0"/>
              <a:t>de départ à </a:t>
            </a:r>
            <a:r>
              <a:rPr lang="fr-FR" b="1" dirty="0"/>
              <a:t>75% du salaire </a:t>
            </a:r>
            <a:r>
              <a:rPr lang="fr-FR" dirty="0"/>
              <a:t>inscrit sur le bulletin de paie </a:t>
            </a:r>
            <a:r>
              <a:rPr lang="fr-FR" dirty="0" smtClean="0"/>
              <a:t>6 mois consécutifs avant </a:t>
            </a:r>
            <a:r>
              <a:rPr lang="fr-FR" dirty="0"/>
              <a:t>la date départ.</a:t>
            </a:r>
          </a:p>
          <a:p>
            <a:r>
              <a:rPr lang="fr-FR" dirty="0"/>
              <a:t>Un financement adossé au régime </a:t>
            </a:r>
            <a:r>
              <a:rPr lang="fr-FR" dirty="0" smtClean="0"/>
              <a:t>général, à </a:t>
            </a:r>
            <a:r>
              <a:rPr lang="fr-FR" dirty="0" smtClean="0"/>
              <a:t>l’AGIRC-ARCCO </a:t>
            </a:r>
            <a:r>
              <a:rPr lang="fr-FR" dirty="0" smtClean="0"/>
              <a:t>et </a:t>
            </a:r>
            <a:r>
              <a:rPr lang="fr-FR" dirty="0"/>
              <a:t>couplé à des </a:t>
            </a:r>
            <a:r>
              <a:rPr lang="fr-FR" dirty="0" err="1" smtClean="0"/>
              <a:t>surcotisations</a:t>
            </a:r>
            <a:r>
              <a:rPr lang="fr-FR" dirty="0" smtClean="0"/>
              <a:t> </a:t>
            </a:r>
            <a:r>
              <a:rPr lang="fr-FR" dirty="0"/>
              <a:t>salariales et employeurs pour permettre le financement global de notre régime.</a:t>
            </a:r>
          </a:p>
        </p:txBody>
      </p:sp>
      <p:graphicFrame>
        <p:nvGraphicFramePr>
          <p:cNvPr id="5" name="Diagramme 4">
            <a:extLst>
              <a:ext uri="{FF2B5EF4-FFF2-40B4-BE49-F238E27FC236}">
                <a16:creationId xmlns:a16="http://schemas.microsoft.com/office/drawing/2014/main" xmlns="" id="{AFD9914C-5080-4D4A-9EE6-AE18F97B9419}"/>
              </a:ext>
            </a:extLst>
          </p:cNvPr>
          <p:cNvGraphicFramePr/>
          <p:nvPr>
            <p:extLst>
              <p:ext uri="{D42A27DB-BD31-4B8C-83A1-F6EECF244321}">
                <p14:modId xmlns:p14="http://schemas.microsoft.com/office/powerpoint/2010/main" val="801484960"/>
              </p:ext>
            </p:extLst>
          </p:nvPr>
        </p:nvGraphicFramePr>
        <p:xfrm>
          <a:off x="6003583" y="2228003"/>
          <a:ext cx="6455904" cy="4256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a:extLst>
              <a:ext uri="{FF2B5EF4-FFF2-40B4-BE49-F238E27FC236}">
                <a16:creationId xmlns:a16="http://schemas.microsoft.com/office/drawing/2014/main" xmlns="" id="{82DB7CDD-B8F1-D14B-AD92-B904154A3188}"/>
              </a:ext>
            </a:extLst>
          </p:cNvPr>
          <p:cNvSpPr txBox="1"/>
          <p:nvPr/>
        </p:nvSpPr>
        <p:spPr>
          <a:xfrm rot="17833526">
            <a:off x="5253048" y="4056377"/>
            <a:ext cx="4187018" cy="461665"/>
          </a:xfrm>
          <a:prstGeom prst="rect">
            <a:avLst/>
          </a:prstGeom>
          <a:noFill/>
        </p:spPr>
        <p:txBody>
          <a:bodyPr wrap="square" rtlCol="0">
            <a:spAutoFit/>
          </a:bodyPr>
          <a:lstStyle/>
          <a:p>
            <a:r>
              <a:rPr lang="fr-FR" sz="2400" dirty="0"/>
              <a:t>Cotisations sur le salaire brut</a:t>
            </a:r>
          </a:p>
        </p:txBody>
      </p:sp>
      <p:pic>
        <p:nvPicPr>
          <p:cNvPr id="7" name="Image 6">
            <a:extLst>
              <a:ext uri="{FF2B5EF4-FFF2-40B4-BE49-F238E27FC236}">
                <a16:creationId xmlns:a16="http://schemas.microsoft.com/office/drawing/2014/main" xmlns="" id="{80401239-EABF-2349-AF43-33EB6F2B7C40}"/>
              </a:ext>
            </a:extLst>
          </p:cNvPr>
          <p:cNvPicPr/>
          <p:nvPr/>
        </p:nvPicPr>
        <p:blipFill>
          <a:blip r:embed="rId7">
            <a:extLst>
              <a:ext uri="{28A0092B-C50C-407E-A947-70E740481C1C}">
                <a14:useLocalDpi xmlns:a14="http://schemas.microsoft.com/office/drawing/2010/main" val="0"/>
              </a:ext>
            </a:extLst>
          </a:blip>
          <a:stretch>
            <a:fillRect/>
          </a:stretch>
        </p:blipFill>
        <p:spPr>
          <a:xfrm>
            <a:off x="10776395" y="681925"/>
            <a:ext cx="834412" cy="1034031"/>
          </a:xfrm>
          <a:prstGeom prst="rect">
            <a:avLst/>
          </a:prstGeom>
          <a:effectLst>
            <a:outerShdw blurRad="50800" dist="38100" dir="2700000" algn="tl" rotWithShape="0">
              <a:prstClr val="black">
                <a:alpha val="40000"/>
              </a:prstClr>
            </a:outerShdw>
          </a:effectLst>
          <a:extLst>
            <a:ext uri="{FAA26D3D-D897-4be2-8F04-BA451C77F1D7}">
              <ma14:placeholderFlag xmlns="" xmlns:wpc="http://schemas.microsoft.com/office/word/2010/wordprocessingCanvas" xmlns:mo="http://schemas.microsoft.com/office/mac/office/2008/main" xmlns:mc="http://schemas.openxmlformats.org/markup-compatibility/2006" xmlns:mv="urn:schemas-microsoft-com:mac:vml"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lc="http://schemas.openxmlformats.org/drawingml/2006/lockedCanvas"/>
            </a:ext>
          </a:extLst>
        </p:spPr>
      </p:pic>
      <p:sp>
        <p:nvSpPr>
          <p:cNvPr id="4" name="ZoneTexte 3"/>
          <p:cNvSpPr txBox="1"/>
          <p:nvPr/>
        </p:nvSpPr>
        <p:spPr>
          <a:xfrm>
            <a:off x="655608" y="5322884"/>
            <a:ext cx="4925683" cy="954107"/>
          </a:xfrm>
          <a:prstGeom prst="rect">
            <a:avLst/>
          </a:prstGeom>
          <a:noFill/>
        </p:spPr>
        <p:txBody>
          <a:bodyPr wrap="square" rtlCol="0">
            <a:spAutoFit/>
          </a:bodyPr>
          <a:lstStyle/>
          <a:p>
            <a:r>
              <a:rPr lang="fr-FR" sz="1400" i="1" dirty="0" smtClean="0"/>
              <a:t>AGIRC : Association Générale des Institutions de Retraite et Cadres</a:t>
            </a:r>
          </a:p>
          <a:p>
            <a:r>
              <a:rPr lang="fr-FR" sz="1400" i="1" dirty="0" smtClean="0"/>
              <a:t>ARCCO </a:t>
            </a:r>
            <a:r>
              <a:rPr lang="fr-FR" sz="1400" i="1" dirty="0"/>
              <a:t>: Association des Régimes de Retraite </a:t>
            </a:r>
            <a:r>
              <a:rPr lang="fr-FR" sz="1400" i="1" dirty="0" err="1" smtClean="0"/>
              <a:t>COmplémentaire</a:t>
            </a:r>
            <a:endParaRPr lang="fr-FR" sz="1400" i="1" dirty="0"/>
          </a:p>
        </p:txBody>
      </p:sp>
    </p:spTree>
    <p:extLst>
      <p:ext uri="{BB962C8B-B14F-4D97-AF65-F5344CB8AC3E}">
        <p14:creationId xmlns:p14="http://schemas.microsoft.com/office/powerpoint/2010/main" val="379389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p:tgtEl>
                                          <p:spTgt spid="6"/>
                                        </p:tgtEl>
                                        <p:attrNameLst>
                                          <p:attrName>ppt_y</p:attrName>
                                        </p:attrNameLst>
                                      </p:cBhvr>
                                      <p:tavLst>
                                        <p:tav tm="0">
                                          <p:val>
                                            <p:strVal val="#ppt_y+#ppt_h*1.125000"/>
                                          </p:val>
                                        </p:tav>
                                        <p:tav tm="100000">
                                          <p:val>
                                            <p:strVal val="#ppt_y"/>
                                          </p:val>
                                        </p:tav>
                                      </p:tavLst>
                                    </p:anim>
                                    <p:animEffect transition="in" filter="wipe(up)">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p:tgtEl>
                                          <p:spTgt spid="5"/>
                                        </p:tgtEl>
                                        <p:attrNameLst>
                                          <p:attrName>ppt_y</p:attrName>
                                        </p:attrNameLst>
                                      </p:cBhvr>
                                      <p:tavLst>
                                        <p:tav tm="0">
                                          <p:val>
                                            <p:strVal val="#ppt_y+#ppt_h*1.125000"/>
                                          </p:val>
                                        </p:tav>
                                        <p:tav tm="100000">
                                          <p:val>
                                            <p:strVal val="#ppt_y"/>
                                          </p:val>
                                        </p:tav>
                                      </p:tavLst>
                                    </p:anim>
                                    <p:animEffect transition="in" filter="wipe(up)">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F2BC61F-F8AC-C640-A3EA-B313D9B58986}"/>
              </a:ext>
            </a:extLst>
          </p:cNvPr>
          <p:cNvSpPr>
            <a:spLocks noGrp="1"/>
          </p:cNvSpPr>
          <p:nvPr>
            <p:ph type="title"/>
          </p:nvPr>
        </p:nvSpPr>
        <p:spPr/>
        <p:txBody>
          <a:bodyPr/>
          <a:lstStyle/>
          <a:p>
            <a:r>
              <a:rPr lang="fr-FR" dirty="0"/>
              <a:t>Demain un système </a:t>
            </a:r>
            <a:r>
              <a:rPr lang="fr-FR" dirty="0" smtClean="0"/>
              <a:t>contraint par </a:t>
            </a:r>
            <a:r>
              <a:rPr lang="fr-FR" dirty="0"/>
              <a:t>l’effet </a:t>
            </a:r>
            <a:r>
              <a:rPr lang="fr-FR" dirty="0" smtClean="0"/>
              <a:t>tunnel de la </a:t>
            </a:r>
            <a:r>
              <a:rPr lang="fr-FR" dirty="0" err="1" smtClean="0"/>
              <a:t>rÉforme</a:t>
            </a:r>
            <a:r>
              <a:rPr lang="fr-FR" dirty="0" smtClean="0"/>
              <a:t> </a:t>
            </a:r>
            <a:r>
              <a:rPr lang="fr-FR" dirty="0" err="1" smtClean="0"/>
              <a:t>financiÈre</a:t>
            </a:r>
            <a:r>
              <a:rPr lang="fr-FR" dirty="0" smtClean="0"/>
              <a:t>...</a:t>
            </a:r>
            <a:endParaRPr lang="fr-FR" dirty="0"/>
          </a:p>
        </p:txBody>
      </p:sp>
      <p:cxnSp>
        <p:nvCxnSpPr>
          <p:cNvPr id="3" name="Connecteur droit 2">
            <a:extLst>
              <a:ext uri="{FF2B5EF4-FFF2-40B4-BE49-F238E27FC236}">
                <a16:creationId xmlns:a16="http://schemas.microsoft.com/office/drawing/2014/main" xmlns="" id="{DEB35B6B-049A-DA4B-B858-07D2F63256DA}"/>
              </a:ext>
            </a:extLst>
          </p:cNvPr>
          <p:cNvCxnSpPr>
            <a:cxnSpLocks/>
          </p:cNvCxnSpPr>
          <p:nvPr/>
        </p:nvCxnSpPr>
        <p:spPr>
          <a:xfrm>
            <a:off x="566124" y="3495477"/>
            <a:ext cx="7787462" cy="20018"/>
          </a:xfrm>
          <a:prstGeom prst="line">
            <a:avLst/>
          </a:prstGeom>
          <a:ln w="25400">
            <a:prstDash val="dashDot"/>
          </a:ln>
        </p:spPr>
        <p:style>
          <a:lnRef idx="1">
            <a:schemeClr val="accent1"/>
          </a:lnRef>
          <a:fillRef idx="0">
            <a:schemeClr val="accent1"/>
          </a:fillRef>
          <a:effectRef idx="0">
            <a:schemeClr val="accent1"/>
          </a:effectRef>
          <a:fontRef idx="minor">
            <a:schemeClr val="tx1"/>
          </a:fontRef>
        </p:style>
      </p:cxnSp>
      <p:cxnSp>
        <p:nvCxnSpPr>
          <p:cNvPr id="4" name="Connecteur droit 3">
            <a:extLst>
              <a:ext uri="{FF2B5EF4-FFF2-40B4-BE49-F238E27FC236}">
                <a16:creationId xmlns:a16="http://schemas.microsoft.com/office/drawing/2014/main" xmlns="" id="{DC1301F5-1812-0C4B-8121-D1C8B56DA26F}"/>
              </a:ext>
            </a:extLst>
          </p:cNvPr>
          <p:cNvCxnSpPr>
            <a:cxnSpLocks/>
          </p:cNvCxnSpPr>
          <p:nvPr/>
        </p:nvCxnSpPr>
        <p:spPr>
          <a:xfrm>
            <a:off x="566124" y="5190074"/>
            <a:ext cx="7787462" cy="0"/>
          </a:xfrm>
          <a:prstGeom prst="line">
            <a:avLst/>
          </a:prstGeom>
          <a:ln w="25400">
            <a:prstDash val="dashDot"/>
          </a:ln>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xmlns="" id="{6783F229-B1FE-014D-AED4-C9F0F25C8873}"/>
              </a:ext>
            </a:extLst>
          </p:cNvPr>
          <p:cNvSpPr txBox="1"/>
          <p:nvPr/>
        </p:nvSpPr>
        <p:spPr>
          <a:xfrm>
            <a:off x="8486816" y="4985085"/>
            <a:ext cx="1562415" cy="646331"/>
          </a:xfrm>
          <a:prstGeom prst="rect">
            <a:avLst/>
          </a:prstGeom>
          <a:noFill/>
        </p:spPr>
        <p:txBody>
          <a:bodyPr wrap="none" rtlCol="0">
            <a:spAutoFit/>
          </a:bodyPr>
          <a:lstStyle/>
          <a:p>
            <a:r>
              <a:rPr lang="fr-FR" b="1" i="1" dirty="0"/>
              <a:t>Limite basse</a:t>
            </a:r>
          </a:p>
          <a:p>
            <a:r>
              <a:rPr lang="fr-FR" i="1" dirty="0"/>
              <a:t>Valeur du point </a:t>
            </a:r>
          </a:p>
        </p:txBody>
      </p:sp>
      <p:sp>
        <p:nvSpPr>
          <p:cNvPr id="6" name="Rectangle avec flèche vers le haut 5">
            <a:extLst>
              <a:ext uri="{FF2B5EF4-FFF2-40B4-BE49-F238E27FC236}">
                <a16:creationId xmlns:a16="http://schemas.microsoft.com/office/drawing/2014/main" xmlns="" id="{66535BC2-2597-8641-95CC-C85B6F91A121}"/>
              </a:ext>
            </a:extLst>
          </p:cNvPr>
          <p:cNvSpPr/>
          <p:nvPr/>
        </p:nvSpPr>
        <p:spPr>
          <a:xfrm>
            <a:off x="2723540" y="5210093"/>
            <a:ext cx="3266364" cy="1423521"/>
          </a:xfrm>
          <a:prstGeom prst="upArrowCallout">
            <a:avLst>
              <a:gd name="adj1" fmla="val 25000"/>
              <a:gd name="adj2" fmla="val 25000"/>
              <a:gd name="adj3" fmla="val 25000"/>
              <a:gd name="adj4" fmla="val 419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Ne peut pas bouger vers le bas</a:t>
            </a:r>
          </a:p>
        </p:txBody>
      </p:sp>
      <p:sp>
        <p:nvSpPr>
          <p:cNvPr id="7" name="Rectangle avec flèche vers le bas 6">
            <a:extLst>
              <a:ext uri="{FF2B5EF4-FFF2-40B4-BE49-F238E27FC236}">
                <a16:creationId xmlns:a16="http://schemas.microsoft.com/office/drawing/2014/main" xmlns="" id="{A4162215-442C-8E40-A630-2F9FB08F40C8}"/>
              </a:ext>
            </a:extLst>
          </p:cNvPr>
          <p:cNvSpPr/>
          <p:nvPr/>
        </p:nvSpPr>
        <p:spPr>
          <a:xfrm>
            <a:off x="2701717" y="2146473"/>
            <a:ext cx="3266364" cy="1389040"/>
          </a:xfrm>
          <a:prstGeom prst="downArrowCallout">
            <a:avLst>
              <a:gd name="adj1" fmla="val 25000"/>
              <a:gd name="adj2" fmla="val 25000"/>
              <a:gd name="adj3" fmla="val 25000"/>
              <a:gd name="adj4" fmla="val 423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Ne peut pas bouger vers le haut</a:t>
            </a:r>
          </a:p>
        </p:txBody>
      </p:sp>
      <p:sp>
        <p:nvSpPr>
          <p:cNvPr id="8" name="Rectangle horizontal à deux flèches 7">
            <a:extLst>
              <a:ext uri="{FF2B5EF4-FFF2-40B4-BE49-F238E27FC236}">
                <a16:creationId xmlns:a16="http://schemas.microsoft.com/office/drawing/2014/main" xmlns="" id="{A5CD8937-DFD4-2944-B808-52893E5F6207}"/>
              </a:ext>
            </a:extLst>
          </p:cNvPr>
          <p:cNvSpPr/>
          <p:nvPr/>
        </p:nvSpPr>
        <p:spPr>
          <a:xfrm rot="5400000">
            <a:off x="3471093" y="1470245"/>
            <a:ext cx="1694599" cy="5785099"/>
          </a:xfrm>
          <a:prstGeom prst="leftRightArrowCallout">
            <a:avLst>
              <a:gd name="adj1" fmla="val 14029"/>
              <a:gd name="adj2" fmla="val 25000"/>
              <a:gd name="adj3" fmla="val 12114"/>
              <a:gd name="adj4" fmla="val 510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Texte 8">
            <a:extLst>
              <a:ext uri="{FF2B5EF4-FFF2-40B4-BE49-F238E27FC236}">
                <a16:creationId xmlns:a16="http://schemas.microsoft.com/office/drawing/2014/main" xmlns="" id="{D4FEC61E-0778-D34A-87EE-E30C7C160726}"/>
              </a:ext>
            </a:extLst>
          </p:cNvPr>
          <p:cNvSpPr txBox="1"/>
          <p:nvPr/>
        </p:nvSpPr>
        <p:spPr>
          <a:xfrm>
            <a:off x="2125644" y="4039628"/>
            <a:ext cx="4385496" cy="646331"/>
          </a:xfrm>
          <a:prstGeom prst="rect">
            <a:avLst/>
          </a:prstGeom>
          <a:noFill/>
        </p:spPr>
        <p:txBody>
          <a:bodyPr wrap="none" rtlCol="0">
            <a:spAutoFit/>
          </a:bodyPr>
          <a:lstStyle/>
          <a:p>
            <a:r>
              <a:rPr lang="fr-FR" b="1" dirty="0">
                <a:solidFill>
                  <a:schemeClr val="bg1"/>
                </a:solidFill>
              </a:rPr>
              <a:t>Volume global des pensions comprimé </a:t>
            </a:r>
          </a:p>
          <a:p>
            <a:r>
              <a:rPr lang="fr-FR" b="1" dirty="0">
                <a:solidFill>
                  <a:schemeClr val="bg1"/>
                </a:solidFill>
              </a:rPr>
              <a:t>dans l’effet tunnel</a:t>
            </a:r>
          </a:p>
        </p:txBody>
      </p:sp>
      <p:sp>
        <p:nvSpPr>
          <p:cNvPr id="10" name="Signalisation droite 9">
            <a:extLst>
              <a:ext uri="{FF2B5EF4-FFF2-40B4-BE49-F238E27FC236}">
                <a16:creationId xmlns:a16="http://schemas.microsoft.com/office/drawing/2014/main" xmlns="" id="{0E546C99-8E99-2443-901B-D4420E450C5F}"/>
              </a:ext>
            </a:extLst>
          </p:cNvPr>
          <p:cNvSpPr/>
          <p:nvPr/>
        </p:nvSpPr>
        <p:spPr>
          <a:xfrm>
            <a:off x="7405646" y="3719593"/>
            <a:ext cx="4605540" cy="119843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Seule solution pour équilibrer le régime des retraites, augmenter toujours plus l'âge de départ...</a:t>
            </a:r>
          </a:p>
        </p:txBody>
      </p:sp>
      <p:sp>
        <p:nvSpPr>
          <p:cNvPr id="11" name="ZoneTexte 10">
            <a:extLst>
              <a:ext uri="{FF2B5EF4-FFF2-40B4-BE49-F238E27FC236}">
                <a16:creationId xmlns:a16="http://schemas.microsoft.com/office/drawing/2014/main" xmlns="" id="{39103246-CF67-7A43-918C-DD5479761ED3}"/>
              </a:ext>
            </a:extLst>
          </p:cNvPr>
          <p:cNvSpPr txBox="1"/>
          <p:nvPr/>
        </p:nvSpPr>
        <p:spPr>
          <a:xfrm>
            <a:off x="8486816" y="2383240"/>
            <a:ext cx="3619902" cy="1200329"/>
          </a:xfrm>
          <a:prstGeom prst="rect">
            <a:avLst/>
          </a:prstGeom>
          <a:noFill/>
        </p:spPr>
        <p:txBody>
          <a:bodyPr wrap="none" rtlCol="0">
            <a:spAutoFit/>
          </a:bodyPr>
          <a:lstStyle/>
          <a:p>
            <a:r>
              <a:rPr lang="fr-FR" b="1" i="1" dirty="0" smtClean="0"/>
              <a:t>Limites hautes</a:t>
            </a:r>
            <a:endParaRPr lang="fr-FR" b="1" i="1" dirty="0"/>
          </a:p>
          <a:p>
            <a:r>
              <a:rPr lang="fr-FR" i="1" dirty="0"/>
              <a:t>14% du PIB max</a:t>
            </a:r>
          </a:p>
          <a:p>
            <a:r>
              <a:rPr lang="fr-FR" i="1" dirty="0"/>
              <a:t>28% de cotisations max</a:t>
            </a:r>
          </a:p>
          <a:p>
            <a:r>
              <a:rPr lang="fr-FR" i="1" dirty="0"/>
              <a:t>Salaires doivent rester compétitifs</a:t>
            </a:r>
          </a:p>
        </p:txBody>
      </p:sp>
      <p:pic>
        <p:nvPicPr>
          <p:cNvPr id="14" name="Image 13">
            <a:extLst>
              <a:ext uri="{FF2B5EF4-FFF2-40B4-BE49-F238E27FC236}">
                <a16:creationId xmlns:a16="http://schemas.microsoft.com/office/drawing/2014/main" xmlns="" id="{B3108613-80B6-174E-A37F-A601B15E3288}"/>
              </a:ext>
            </a:extLst>
          </p:cNvPr>
          <p:cNvPicPr/>
          <p:nvPr/>
        </p:nvPicPr>
        <p:blipFill>
          <a:blip r:embed="rId2">
            <a:extLst>
              <a:ext uri="{28A0092B-C50C-407E-A947-70E740481C1C}">
                <a14:useLocalDpi xmlns:a14="http://schemas.microsoft.com/office/drawing/2010/main" val="0"/>
              </a:ext>
            </a:extLst>
          </a:blip>
          <a:stretch>
            <a:fillRect/>
          </a:stretch>
        </p:blipFill>
        <p:spPr>
          <a:xfrm>
            <a:off x="10776395" y="681925"/>
            <a:ext cx="834412" cy="1034031"/>
          </a:xfrm>
          <a:prstGeom prst="rect">
            <a:avLst/>
          </a:prstGeom>
          <a:effectLst>
            <a:outerShdw blurRad="50800" dist="38100" dir="2700000" algn="tl" rotWithShape="0">
              <a:prstClr val="black">
                <a:alpha val="40000"/>
              </a:prstClr>
            </a:outerShdw>
          </a:effectLst>
          <a:extLst>
            <a:ext uri="{FAA26D3D-D897-4be2-8F04-BA451C77F1D7}">
              <ma14:placeholderFlag xmlns="" xmlns:wpc="http://schemas.microsoft.com/office/word/2010/wordprocessingCanvas" xmlns:mo="http://schemas.microsoft.com/office/mac/office/2008/main" xmlns:mc="http://schemas.openxmlformats.org/markup-compatibility/2006" xmlns:mv="urn:schemas-microsoft-com:mac:vml"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lc="http://schemas.openxmlformats.org/drawingml/2006/lockedCanvas"/>
            </a:ext>
          </a:extLst>
        </p:spPr>
      </p:pic>
      <p:sp>
        <p:nvSpPr>
          <p:cNvPr id="12" name="ZoneTexte 11"/>
          <p:cNvSpPr txBox="1"/>
          <p:nvPr/>
        </p:nvSpPr>
        <p:spPr>
          <a:xfrm>
            <a:off x="7104185" y="5765885"/>
            <a:ext cx="5064358" cy="1015663"/>
          </a:xfrm>
          <a:prstGeom prst="rect">
            <a:avLst/>
          </a:prstGeom>
          <a:noFill/>
        </p:spPr>
        <p:txBody>
          <a:bodyPr wrap="square" rtlCol="0">
            <a:spAutoFit/>
          </a:bodyPr>
          <a:lstStyle/>
          <a:p>
            <a:pPr algn="just"/>
            <a:r>
              <a:rPr lang="fr-FR" sz="1200" b="1" dirty="0"/>
              <a:t>Le pouvoir refuse toute augmentation du % du PIB consacré aux retraites, toute hausse des cotisations, toute hausse des salaires et semble ne pas vouloir (pour l’instant…) baisser la valeur du point : il ne vous restera qu’à travailler toujours plus longtemps pour une pension toujours plus faible !</a:t>
            </a:r>
            <a:endParaRPr lang="fr-FR" sz="1200" b="1" dirty="0"/>
          </a:p>
        </p:txBody>
      </p:sp>
    </p:spTree>
    <p:extLst>
      <p:ext uri="{BB962C8B-B14F-4D97-AF65-F5344CB8AC3E}">
        <p14:creationId xmlns:p14="http://schemas.microsoft.com/office/powerpoint/2010/main" val="363027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p:tgtEl>
                                          <p:spTgt spid="5"/>
                                        </p:tgtEl>
                                        <p:attrNameLst>
                                          <p:attrName>ppt_y</p:attrName>
                                        </p:attrNameLst>
                                      </p:cBhvr>
                                      <p:tavLst>
                                        <p:tav tm="0">
                                          <p:val>
                                            <p:strVal val="#ppt_y+#ppt_h*1.125000"/>
                                          </p:val>
                                        </p:tav>
                                        <p:tav tm="100000">
                                          <p:val>
                                            <p:strVal val="#ppt_y"/>
                                          </p:val>
                                        </p:tav>
                                      </p:tavLst>
                                    </p:anim>
                                    <p:animEffect transition="in" filter="wipe(up)">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ppt_y</p:attrName>
                                        </p:attrNameLst>
                                      </p:cBhvr>
                                      <p:tavLst>
                                        <p:tav tm="0">
                                          <p:val>
                                            <p:strVal val="#ppt_y+#ppt_h*1.125000"/>
                                          </p:val>
                                        </p:tav>
                                        <p:tav tm="100000">
                                          <p:val>
                                            <p:strVal val="#ppt_y"/>
                                          </p:val>
                                        </p:tav>
                                      </p:tavLst>
                                    </p:anim>
                                    <p:animEffect transition="in" filter="wipe(up)">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p:tgtEl>
                                          <p:spTgt spid="7"/>
                                        </p:tgtEl>
                                        <p:attrNameLst>
                                          <p:attrName>ppt_y</p:attrName>
                                        </p:attrNameLst>
                                      </p:cBhvr>
                                      <p:tavLst>
                                        <p:tav tm="0">
                                          <p:val>
                                            <p:strVal val="#ppt_y+#ppt_h*1.125000"/>
                                          </p:val>
                                        </p:tav>
                                        <p:tav tm="100000">
                                          <p:val>
                                            <p:strVal val="#ppt_y"/>
                                          </p:val>
                                        </p:tav>
                                      </p:tavLst>
                                    </p:anim>
                                    <p:animEffect transition="in" filter="wipe(up)">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linds(horizontal)">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500" fill="hold"/>
                                        <p:tgtEl>
                                          <p:spTgt spid="10"/>
                                        </p:tgtEl>
                                        <p:attrNameLst>
                                          <p:attrName>ppt_x</p:attrName>
                                        </p:attrNameLst>
                                      </p:cBhvr>
                                      <p:tavLst>
                                        <p:tav tm="0">
                                          <p:val>
                                            <p:strVal val="#ppt_x"/>
                                          </p:val>
                                        </p:tav>
                                        <p:tav tm="100000">
                                          <p:val>
                                            <p:strVal val="#ppt_x"/>
                                          </p:val>
                                        </p:tav>
                                      </p:tavLst>
                                    </p:anim>
                                    <p:anim calcmode="lin" valueType="num">
                                      <p:cBhvr additive="base">
                                        <p:cTn id="3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animBg="1"/>
      <p:bldP spid="10"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5E2D4FD-6240-DA45-ADFD-13ADDFF4476F}"/>
              </a:ext>
            </a:extLst>
          </p:cNvPr>
          <p:cNvSpPr>
            <a:spLocks noGrp="1"/>
          </p:cNvSpPr>
          <p:nvPr>
            <p:ph type="title"/>
          </p:nvPr>
        </p:nvSpPr>
        <p:spPr/>
        <p:txBody>
          <a:bodyPr>
            <a:normAutofit/>
          </a:bodyPr>
          <a:lstStyle/>
          <a:p>
            <a:r>
              <a:rPr lang="fr-FR" sz="2700" dirty="0"/>
              <a:t>Dans les IEG </a:t>
            </a:r>
            <a:r>
              <a:rPr lang="fr-FR" sz="2700" dirty="0" smtClean="0"/>
              <a:t>La soustraction va être </a:t>
            </a:r>
            <a:r>
              <a:rPr lang="fr-FR" sz="2700" dirty="0"/>
              <a:t>très douloureuse !</a:t>
            </a:r>
          </a:p>
        </p:txBody>
      </p:sp>
      <p:graphicFrame>
        <p:nvGraphicFramePr>
          <p:cNvPr id="4" name="Diagramme 3">
            <a:extLst>
              <a:ext uri="{FF2B5EF4-FFF2-40B4-BE49-F238E27FC236}">
                <a16:creationId xmlns:a16="http://schemas.microsoft.com/office/drawing/2014/main" xmlns="" id="{3C210847-4E2F-7F47-A72F-52F5BD92647B}"/>
              </a:ext>
            </a:extLst>
          </p:cNvPr>
          <p:cNvGraphicFramePr/>
          <p:nvPr>
            <p:extLst>
              <p:ext uri="{D42A27DB-BD31-4B8C-83A1-F6EECF244321}">
                <p14:modId xmlns:p14="http://schemas.microsoft.com/office/powerpoint/2010/main" val="110282037"/>
              </p:ext>
            </p:extLst>
          </p:nvPr>
        </p:nvGraphicFramePr>
        <p:xfrm>
          <a:off x="575895" y="1363851"/>
          <a:ext cx="11029616" cy="32701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xmlns="" id="{A4C4906B-0B16-A149-841A-B67D001F2E40}"/>
              </a:ext>
            </a:extLst>
          </p:cNvPr>
          <p:cNvSpPr txBox="1"/>
          <p:nvPr/>
        </p:nvSpPr>
        <p:spPr>
          <a:xfrm>
            <a:off x="515743" y="4156939"/>
            <a:ext cx="11089767" cy="954107"/>
          </a:xfrm>
          <a:prstGeom prst="rect">
            <a:avLst/>
          </a:prstGeom>
          <a:noFill/>
        </p:spPr>
        <p:txBody>
          <a:bodyPr wrap="none" rtlCol="0">
            <a:spAutoFit/>
          </a:bodyPr>
          <a:lstStyle/>
          <a:p>
            <a:pPr algn="ctr"/>
            <a:r>
              <a:rPr lang="fr-FR" sz="2800" b="1" dirty="0"/>
              <a:t>Qui peut croire que les pensions demain seront du même niveau </a:t>
            </a:r>
          </a:p>
          <a:p>
            <a:pPr algn="ctr"/>
            <a:r>
              <a:rPr lang="fr-FR" sz="2800" b="1" dirty="0"/>
              <a:t>avec une baisse de plus de 43% des cotisations ?</a:t>
            </a:r>
          </a:p>
        </p:txBody>
      </p:sp>
      <p:pic>
        <p:nvPicPr>
          <p:cNvPr id="6" name="Image 5">
            <a:extLst>
              <a:ext uri="{FF2B5EF4-FFF2-40B4-BE49-F238E27FC236}">
                <a16:creationId xmlns:a16="http://schemas.microsoft.com/office/drawing/2014/main" xmlns="" id="{AFB44E16-7DFC-0F45-9254-599C1CC15D9F}"/>
              </a:ext>
            </a:extLst>
          </p:cNvPr>
          <p:cNvPicPr/>
          <p:nvPr/>
        </p:nvPicPr>
        <p:blipFill>
          <a:blip r:embed="rId7">
            <a:extLst>
              <a:ext uri="{28A0092B-C50C-407E-A947-70E740481C1C}">
                <a14:useLocalDpi xmlns:a14="http://schemas.microsoft.com/office/drawing/2010/main" val="0"/>
              </a:ext>
            </a:extLst>
          </a:blip>
          <a:stretch>
            <a:fillRect/>
          </a:stretch>
        </p:blipFill>
        <p:spPr>
          <a:xfrm>
            <a:off x="10776395" y="681925"/>
            <a:ext cx="834412" cy="1034031"/>
          </a:xfrm>
          <a:prstGeom prst="rect">
            <a:avLst/>
          </a:prstGeom>
          <a:effectLst>
            <a:outerShdw blurRad="50800" dist="38100" dir="2700000" algn="tl" rotWithShape="0">
              <a:prstClr val="black">
                <a:alpha val="40000"/>
              </a:prstClr>
            </a:outerShdw>
          </a:effectLst>
          <a:extLst>
            <a:ext uri="{FAA26D3D-D897-4be2-8F04-BA451C77F1D7}">
              <ma14:placeholderFlag xmlns="" xmlns:wpc="http://schemas.microsoft.com/office/word/2010/wordprocessingCanvas" xmlns:mo="http://schemas.microsoft.com/office/mac/office/2008/main" xmlns:mc="http://schemas.openxmlformats.org/markup-compatibility/2006" xmlns:mv="urn:schemas-microsoft-com:mac:vml"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lc="http://schemas.openxmlformats.org/drawingml/2006/lockedCanvas"/>
            </a:ext>
          </a:extLst>
        </p:spPr>
      </p:pic>
    </p:spTree>
    <p:extLst>
      <p:ext uri="{BB962C8B-B14F-4D97-AF65-F5344CB8AC3E}">
        <p14:creationId xmlns:p14="http://schemas.microsoft.com/office/powerpoint/2010/main" val="222828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B697CCB-1218-F84C-B9F9-EC9513B8B289}"/>
              </a:ext>
            </a:extLst>
          </p:cNvPr>
          <p:cNvSpPr>
            <a:spLocks noGrp="1"/>
          </p:cNvSpPr>
          <p:nvPr>
            <p:ph type="title"/>
          </p:nvPr>
        </p:nvSpPr>
        <p:spPr/>
        <p:txBody>
          <a:bodyPr/>
          <a:lstStyle/>
          <a:p>
            <a:r>
              <a:rPr lang="fr-FR" dirty="0"/>
              <a:t>Même l’intégration des primes n’y suffit pas !</a:t>
            </a:r>
          </a:p>
        </p:txBody>
      </p:sp>
      <p:sp>
        <p:nvSpPr>
          <p:cNvPr id="3" name="Espace réservé du contenu 2">
            <a:extLst>
              <a:ext uri="{FF2B5EF4-FFF2-40B4-BE49-F238E27FC236}">
                <a16:creationId xmlns:a16="http://schemas.microsoft.com/office/drawing/2014/main" xmlns="" id="{E81AEC54-828B-8D41-836F-08DA6962E043}"/>
              </a:ext>
            </a:extLst>
          </p:cNvPr>
          <p:cNvSpPr>
            <a:spLocks noGrp="1"/>
          </p:cNvSpPr>
          <p:nvPr>
            <p:ph idx="1"/>
          </p:nvPr>
        </p:nvSpPr>
        <p:spPr>
          <a:xfrm>
            <a:off x="581192" y="2180496"/>
            <a:ext cx="11029615" cy="4452779"/>
          </a:xfrm>
        </p:spPr>
        <p:txBody>
          <a:bodyPr>
            <a:normAutofit fontScale="92500" lnSpcReduction="10000"/>
          </a:bodyPr>
          <a:lstStyle/>
          <a:p>
            <a:pPr algn="just"/>
            <a:r>
              <a:rPr lang="fr-FR" dirty="0"/>
              <a:t>Compte tenu de l’effet tunnel, seule une augmentation des salaires d’environ 1,7 milliard pour l’ensemble de la branche des IEG serait nécessaire, soit </a:t>
            </a:r>
            <a:r>
              <a:rPr lang="fr-FR" b="1" dirty="0"/>
              <a:t>30% d’augmentation de salaire</a:t>
            </a:r>
            <a:r>
              <a:rPr lang="fr-FR" dirty="0"/>
              <a:t>... Mais dans l’équation, les salaires doivent rester compétitifs, soit l’austérité doit perdurer...</a:t>
            </a:r>
          </a:p>
          <a:p>
            <a:pPr algn="just"/>
            <a:r>
              <a:rPr lang="fr-FR" dirty="0" smtClean="0"/>
              <a:t>Intégrer </a:t>
            </a:r>
            <a:r>
              <a:rPr lang="fr-FR" dirty="0"/>
              <a:t>les primes ferait globalement passer la masse salariale du calcul des cotisations de 6 à 9 milliards. Si l’on compare le volume financé, alors il manque 500 millions pour rester théoriquement au même niveau.</a:t>
            </a:r>
          </a:p>
          <a:p>
            <a:pPr algn="just"/>
            <a:r>
              <a:rPr lang="fr-FR" dirty="0" smtClean="0"/>
              <a:t>La </a:t>
            </a:r>
            <a:r>
              <a:rPr lang="fr-FR" dirty="0"/>
              <a:t>volumétrie des primes est très disparate entre entreprises et entre salariés. Cette situation ne pourrait qu’accroître les inégalités de pensions dans notre branche professionnelle.</a:t>
            </a:r>
          </a:p>
          <a:p>
            <a:pPr algn="just"/>
            <a:r>
              <a:rPr lang="fr-FR" dirty="0"/>
              <a:t>Le fait de soumettre les primes à cotisations aura mécaniquement comme effet la baisse de leurs valeurs nette et donc du pouvoir d’achat.</a:t>
            </a:r>
          </a:p>
          <a:p>
            <a:pPr algn="just"/>
            <a:r>
              <a:rPr lang="fr-FR" dirty="0"/>
              <a:t>De même, les employeurs seraient forcément tentés de baisser la volumétrie des primes pour faire baisser leurs volumes de cotisations, d’autant qu’à l’avenir le financement des pensions pour les IEG serait noyé dans l’ensemble du </a:t>
            </a:r>
            <a:r>
              <a:rPr lang="fr-FR" dirty="0" smtClean="0"/>
              <a:t>système, </a:t>
            </a:r>
            <a:r>
              <a:rPr lang="fr-FR" dirty="0"/>
              <a:t>ce qui ne nous permettrait plus de leur demander des comptes précis !</a:t>
            </a:r>
          </a:p>
          <a:p>
            <a:pPr algn="just"/>
            <a:r>
              <a:rPr lang="fr-FR" dirty="0"/>
              <a:t>Au final, il y a un risque fort que les employeurs nous fassent le coup des retraites complémentaires par capitalisation, d’autant qu’ils ont des accointances financières avec certains établissements bancaires et que ce type de montage permet des allègements fiscaux... CQFD....</a:t>
            </a:r>
          </a:p>
        </p:txBody>
      </p:sp>
      <p:pic>
        <p:nvPicPr>
          <p:cNvPr id="4" name="Image 3">
            <a:extLst>
              <a:ext uri="{FF2B5EF4-FFF2-40B4-BE49-F238E27FC236}">
                <a16:creationId xmlns:a16="http://schemas.microsoft.com/office/drawing/2014/main" xmlns="" id="{A51745A5-441D-E146-9BDF-E323098BB7C0}"/>
              </a:ext>
            </a:extLst>
          </p:cNvPr>
          <p:cNvPicPr/>
          <p:nvPr/>
        </p:nvPicPr>
        <p:blipFill>
          <a:blip r:embed="rId2">
            <a:extLst>
              <a:ext uri="{28A0092B-C50C-407E-A947-70E740481C1C}">
                <a14:useLocalDpi xmlns:a14="http://schemas.microsoft.com/office/drawing/2010/main" val="0"/>
              </a:ext>
            </a:extLst>
          </a:blip>
          <a:stretch>
            <a:fillRect/>
          </a:stretch>
        </p:blipFill>
        <p:spPr>
          <a:xfrm>
            <a:off x="10776395" y="681925"/>
            <a:ext cx="834412" cy="1034031"/>
          </a:xfrm>
          <a:prstGeom prst="rect">
            <a:avLst/>
          </a:prstGeom>
          <a:effectLst>
            <a:outerShdw blurRad="50800" dist="38100" dir="2700000" algn="tl" rotWithShape="0">
              <a:prstClr val="black">
                <a:alpha val="40000"/>
              </a:prstClr>
            </a:outerShdw>
          </a:effectLst>
          <a:extLst>
            <a:ext uri="{FAA26D3D-D897-4be2-8F04-BA451C77F1D7}">
              <ma14:placeholderFlag xmlns="" xmlns:wpc="http://schemas.microsoft.com/office/word/2010/wordprocessingCanvas" xmlns:mo="http://schemas.microsoft.com/office/mac/office/2008/main" xmlns:mc="http://schemas.openxmlformats.org/markup-compatibility/2006" xmlns:mv="urn:schemas-microsoft-com:mac:vml"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lc="http://schemas.openxmlformats.org/drawingml/2006/lockedCanvas"/>
            </a:ext>
          </a:extLst>
        </p:spPr>
      </p:pic>
    </p:spTree>
    <p:extLst>
      <p:ext uri="{BB962C8B-B14F-4D97-AF65-F5344CB8AC3E}">
        <p14:creationId xmlns:p14="http://schemas.microsoft.com/office/powerpoint/2010/main" val="239726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E0DB3D9-AB1A-E74C-AA37-F0472F05D6EC}"/>
              </a:ext>
            </a:extLst>
          </p:cNvPr>
          <p:cNvSpPr>
            <a:spLocks noGrp="1"/>
          </p:cNvSpPr>
          <p:nvPr>
            <p:ph type="title"/>
          </p:nvPr>
        </p:nvSpPr>
        <p:spPr/>
        <p:txBody>
          <a:bodyPr/>
          <a:lstStyle/>
          <a:p>
            <a:r>
              <a:rPr lang="fr-FR" dirty="0"/>
              <a:t>CONCLUSIONS</a:t>
            </a:r>
          </a:p>
        </p:txBody>
      </p:sp>
      <p:sp>
        <p:nvSpPr>
          <p:cNvPr id="3" name="Espace réservé du contenu 2">
            <a:extLst>
              <a:ext uri="{FF2B5EF4-FFF2-40B4-BE49-F238E27FC236}">
                <a16:creationId xmlns:a16="http://schemas.microsoft.com/office/drawing/2014/main" xmlns="" id="{D154727A-6304-B744-9220-8C17E8498E5E}"/>
              </a:ext>
            </a:extLst>
          </p:cNvPr>
          <p:cNvSpPr>
            <a:spLocks noGrp="1"/>
          </p:cNvSpPr>
          <p:nvPr>
            <p:ph idx="1"/>
          </p:nvPr>
        </p:nvSpPr>
        <p:spPr>
          <a:xfrm>
            <a:off x="581192" y="1952786"/>
            <a:ext cx="11029615" cy="4463512"/>
          </a:xfrm>
        </p:spPr>
        <p:txBody>
          <a:bodyPr>
            <a:normAutofit fontScale="85000" lnSpcReduction="20000"/>
          </a:bodyPr>
          <a:lstStyle/>
          <a:p>
            <a:r>
              <a:rPr lang="fr-FR" sz="2800" b="1" dirty="0" smtClean="0"/>
              <a:t>Une inéquation qui ne peut qu’aboutir à une baisse des pensions dans les IEG,</a:t>
            </a:r>
          </a:p>
          <a:p>
            <a:r>
              <a:rPr lang="fr-FR" sz="2800" b="1" dirty="0"/>
              <a:t>Un allongement des années de travail avec l’accroissement régulier de l'âge de départ sans décote,</a:t>
            </a:r>
          </a:p>
          <a:p>
            <a:r>
              <a:rPr lang="fr-FR" sz="2800" b="1" dirty="0" smtClean="0"/>
              <a:t>Accroissement des inégalités de </a:t>
            </a:r>
            <a:r>
              <a:rPr lang="fr-FR" sz="2800" b="1" dirty="0"/>
              <a:t>pensions </a:t>
            </a:r>
            <a:r>
              <a:rPr lang="fr-FR" sz="2800" b="1" dirty="0" smtClean="0"/>
              <a:t>dans notre branche professionnelle</a:t>
            </a:r>
            <a:endParaRPr lang="fr-FR" sz="2800" b="1" dirty="0"/>
          </a:p>
          <a:p>
            <a:r>
              <a:rPr lang="fr-FR" sz="2800" b="1" dirty="0"/>
              <a:t>Le risque de l’abaissement des primes et donc du pouvoir d’achat instantané pour certains </a:t>
            </a:r>
            <a:r>
              <a:rPr lang="fr-FR" sz="2800" b="1" dirty="0" smtClean="0"/>
              <a:t>salariés,</a:t>
            </a:r>
            <a:endParaRPr lang="fr-FR" sz="2800" b="1" dirty="0"/>
          </a:p>
          <a:p>
            <a:r>
              <a:rPr lang="fr-FR" sz="2800" b="1" dirty="0"/>
              <a:t>Un risque fort d’une entrée massive de la retraite par capitalisation dans nos entreprises,</a:t>
            </a:r>
          </a:p>
          <a:p>
            <a:r>
              <a:rPr lang="fr-FR" sz="2800" b="1" dirty="0" smtClean="0"/>
              <a:t>Une </a:t>
            </a:r>
            <a:r>
              <a:rPr lang="fr-FR" sz="2800" b="1" dirty="0"/>
              <a:t>nouvelle manne financière pour les entreprises à moyen et long </a:t>
            </a:r>
            <a:r>
              <a:rPr lang="fr-FR" sz="2800" b="1" dirty="0" smtClean="0"/>
              <a:t>termes avec la baisse des cotisations employeurs.</a:t>
            </a:r>
            <a:endParaRPr lang="fr-FR" sz="2800" b="1" dirty="0"/>
          </a:p>
        </p:txBody>
      </p:sp>
      <p:pic>
        <p:nvPicPr>
          <p:cNvPr id="4" name="Image 3">
            <a:extLst>
              <a:ext uri="{FF2B5EF4-FFF2-40B4-BE49-F238E27FC236}">
                <a16:creationId xmlns:a16="http://schemas.microsoft.com/office/drawing/2014/main" xmlns="" id="{C6ABA107-3CBD-3F4A-8CDC-E021C9CB89D3}"/>
              </a:ext>
            </a:extLst>
          </p:cNvPr>
          <p:cNvPicPr/>
          <p:nvPr/>
        </p:nvPicPr>
        <p:blipFill>
          <a:blip r:embed="rId2">
            <a:extLst>
              <a:ext uri="{28A0092B-C50C-407E-A947-70E740481C1C}">
                <a14:useLocalDpi xmlns:a14="http://schemas.microsoft.com/office/drawing/2010/main" val="0"/>
              </a:ext>
            </a:extLst>
          </a:blip>
          <a:stretch>
            <a:fillRect/>
          </a:stretch>
        </p:blipFill>
        <p:spPr>
          <a:xfrm>
            <a:off x="10776395" y="681925"/>
            <a:ext cx="834412" cy="1034031"/>
          </a:xfrm>
          <a:prstGeom prst="rect">
            <a:avLst/>
          </a:prstGeom>
          <a:effectLst>
            <a:outerShdw blurRad="50800" dist="38100" dir="2700000" algn="tl" rotWithShape="0">
              <a:prstClr val="black">
                <a:alpha val="40000"/>
              </a:prstClr>
            </a:outerShdw>
          </a:effectLst>
          <a:extLst>
            <a:ext uri="{FAA26D3D-D897-4be2-8F04-BA451C77F1D7}">
              <ma14:placeholderFlag xmlns="" xmlns:wpc="http://schemas.microsoft.com/office/word/2010/wordprocessingCanvas" xmlns:mo="http://schemas.microsoft.com/office/mac/office/2008/main" xmlns:mc="http://schemas.openxmlformats.org/markup-compatibility/2006" xmlns:mv="urn:schemas-microsoft-com:mac:vml"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lc="http://schemas.openxmlformats.org/drawingml/2006/lockedCanvas"/>
            </a:ext>
          </a:extLst>
        </p:spPr>
      </p:pic>
    </p:spTree>
    <p:extLst>
      <p:ext uri="{BB962C8B-B14F-4D97-AF65-F5344CB8AC3E}">
        <p14:creationId xmlns:p14="http://schemas.microsoft.com/office/powerpoint/2010/main" val="183280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e">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Dividende</Template>
  <TotalTime>188</TotalTime>
  <Words>719</Words>
  <Application>Microsoft Office PowerPoint</Application>
  <PresentationFormat>Grand écran</PresentationFormat>
  <Paragraphs>50</Paragraphs>
  <Slides>7</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7</vt:i4>
      </vt:variant>
    </vt:vector>
  </HeadingPairs>
  <TitlesOfParts>
    <vt:vector size="10" baseType="lpstr">
      <vt:lpstr>Gill Sans MT</vt:lpstr>
      <vt:lpstr>Wingdings 2</vt:lpstr>
      <vt:lpstr>Dividende</vt:lpstr>
      <vt:lpstr>RETRAITE dans les IEG,  petite leçon d’arithmétique : moins c’est moins !</vt:lpstr>
      <vt:lpstr>Certains de croire que l’heure des négociations de branche est venuE...</vt:lpstr>
      <vt:lpstr>Comprendre LES COTISATIONS FINANÇANT le système actuel</vt:lpstr>
      <vt:lpstr>Demain un système contraint par l’effet tunnel de la rÉforme financiÈre...</vt:lpstr>
      <vt:lpstr>Dans les IEG La soustraction va être très douloureuse !</vt:lpstr>
      <vt:lpstr>Même l’intégration des primes n’y suffit pas !</vt:lpstr>
      <vt:lpstr>CONCLUSIONS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RETRAITE dans les IEG,  petite leçon d’arithmétique</dc:title>
  <dc:creator>Utilisateur Microsoft Office</dc:creator>
  <cp:lastModifiedBy>nadia prevaire</cp:lastModifiedBy>
  <cp:revision>21</cp:revision>
  <cp:lastPrinted>2020-01-22T10:01:25Z</cp:lastPrinted>
  <dcterms:created xsi:type="dcterms:W3CDTF">2020-01-22T08:20:56Z</dcterms:created>
  <dcterms:modified xsi:type="dcterms:W3CDTF">2020-01-22T16:49:50Z</dcterms:modified>
</cp:coreProperties>
</file>